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5"/>
  </p:notesMasterIdLst>
  <p:handoutMasterIdLst>
    <p:handoutMasterId r:id="rId16"/>
  </p:handoutMasterIdLst>
  <p:sldIdLst>
    <p:sldId id="264" r:id="rId5"/>
    <p:sldId id="276" r:id="rId6"/>
    <p:sldId id="269" r:id="rId7"/>
    <p:sldId id="277" r:id="rId8"/>
    <p:sldId id="278" r:id="rId9"/>
    <p:sldId id="281" r:id="rId10"/>
    <p:sldId id="282" r:id="rId11"/>
    <p:sldId id="279" r:id="rId12"/>
    <p:sldId id="283" r:id="rId13"/>
    <p:sldId id="280" r:id="rId14"/>
  </p:sldIdLst>
  <p:sldSz cx="12188825" cy="6858000"/>
  <p:notesSz cx="6858000" cy="9144000"/>
  <p:defaultTextStyle>
    <a:defPPr rtl="0">
      <a:defRPr lang="en-GB"/>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325" autoAdjust="0"/>
  </p:normalViewPr>
  <p:slideViewPr>
    <p:cSldViewPr showGuides="1">
      <p:cViewPr varScale="1">
        <p:scale>
          <a:sx n="63" d="100"/>
          <a:sy n="63" d="100"/>
        </p:scale>
        <p:origin x="-126" y="-192"/>
      </p:cViewPr>
      <p:guideLst>
        <p:guide orient="horz" pos="2160"/>
        <p:guide pos="3839"/>
      </p:guideLst>
    </p:cSldViewPr>
  </p:slideViewPr>
  <p:notesTextViewPr>
    <p:cViewPr>
      <p:scale>
        <a:sx n="1" d="1"/>
        <a:sy n="1" d="1"/>
      </p:scale>
      <p:origin x="0" y="0"/>
    </p:cViewPr>
  </p:notesTextViewPr>
  <p:notesViewPr>
    <p:cSldViewPr>
      <p:cViewPr varScale="1">
        <p:scale>
          <a:sx n="90" d="100"/>
          <a:sy n="90" d="100"/>
        </p:scale>
        <p:origin x="302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FC46FA63-D707-4B8C-96CC-B557CA336FCE}" type="datetime1">
              <a:rPr lang="en-GB" smtClean="0">
                <a:solidFill>
                  <a:schemeClr val="tx2"/>
                </a:solidFill>
              </a:rPr>
              <a:pPr rtl="0"/>
              <a:t>07/07/2022</a:t>
            </a:fld>
            <a:endParaRPr lang="en-GB"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en-GB" smtClean="0">
                <a:solidFill>
                  <a:schemeClr val="tx2"/>
                </a:solidFill>
              </a:rPr>
              <a:pPr rtl="0"/>
              <a:t>‹#›</a:t>
            </a:fld>
            <a:endParaRPr lang="en-GB" dirty="0">
              <a:solidFill>
                <a:schemeClr val="tx2"/>
              </a:solidFill>
            </a:endParaRPr>
          </a:p>
        </p:txBody>
      </p:sp>
    </p:spTree>
    <p:extLst>
      <p:ext uri="{BB962C8B-B14F-4D97-AF65-F5344CB8AC3E}">
        <p14:creationId xmlns:p14="http://schemas.microsoft.com/office/powerpoint/2010/main" xmlns="" val="27087983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73B178AC-64BE-41F2-A7AE-E34946EE79F8}" type="datetime1">
              <a:rPr lang="en-GB" noProof="0" smtClean="0"/>
              <a:pPr/>
              <a:t>07/07/2022</a:t>
            </a:fld>
            <a:endParaRPr lang="en-GB" noProof="0"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pPr rtl="0"/>
            <a:fld id="{B8796F01-7154-41E0-B48B-A6921757531A}" type="slidenum">
              <a:rPr lang="en-GB" noProof="0" smtClean="0"/>
              <a:pPr rtl="0"/>
              <a:t>‹#›</a:t>
            </a:fld>
            <a:endParaRPr lang="en-GB" noProof="0" dirty="0"/>
          </a:p>
        </p:txBody>
      </p:sp>
    </p:spTree>
    <p:extLst>
      <p:ext uri="{BB962C8B-B14F-4D97-AF65-F5344CB8AC3E}">
        <p14:creationId xmlns:p14="http://schemas.microsoft.com/office/powerpoint/2010/main" xmlns="" val="44077566"/>
      </p:ext>
    </p:extLst>
  </p:cSld>
  <p:clrMap bg1="lt1" tx1="dk1" bg2="lt2" tx2="dk2" accent1="accent1" accent2="accent2" accent3="accent3" accent4="accent4" accent5="accent5" accent6="accent6" hlink="hlink" folHlink="folHlink"/>
  <p:hf hdr="0" ftr="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1</a:t>
            </a:fld>
            <a:endParaRPr lang="en-GB" dirty="0"/>
          </a:p>
        </p:txBody>
      </p:sp>
    </p:spTree>
    <p:extLst>
      <p:ext uri="{BB962C8B-B14F-4D97-AF65-F5344CB8AC3E}">
        <p14:creationId xmlns:p14="http://schemas.microsoft.com/office/powerpoint/2010/main" xmlns="" val="852930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2</a:t>
            </a:fld>
            <a:endParaRPr lang="en-GB" dirty="0"/>
          </a:p>
        </p:txBody>
      </p:sp>
    </p:spTree>
    <p:extLst>
      <p:ext uri="{BB962C8B-B14F-4D97-AF65-F5344CB8AC3E}">
        <p14:creationId xmlns:p14="http://schemas.microsoft.com/office/powerpoint/2010/main" xmlns="" val="294983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3</a:t>
            </a:fld>
            <a:endParaRPr lang="en-GB" dirty="0"/>
          </a:p>
        </p:txBody>
      </p:sp>
    </p:spTree>
    <p:extLst>
      <p:ext uri="{BB962C8B-B14F-4D97-AF65-F5344CB8AC3E}">
        <p14:creationId xmlns:p14="http://schemas.microsoft.com/office/powerpoint/2010/main" xmlns="" val="4127284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rtlCol="0">
            <a:normAutofit/>
          </a:bodyPr>
          <a:lstStyle>
            <a:lvl1pPr>
              <a:lnSpc>
                <a:spcPct val="90000"/>
              </a:lnSpc>
              <a:defRPr sz="5400" cap="none" baseline="0"/>
            </a:lvl1pPr>
          </a:lstStyle>
          <a:p>
            <a:pPr rtl="0"/>
            <a:r>
              <a:rPr lang="en-US" smtClean="0"/>
              <a:t>Click to edit Master title style</a:t>
            </a:r>
            <a:endParaRPr/>
          </a:p>
        </p:txBody>
      </p:sp>
      <p:sp>
        <p:nvSpPr>
          <p:cNvPr id="3" name="Subtitle 2"/>
          <p:cNvSpPr>
            <a:spLocks noGrp="1"/>
          </p:cNvSpPr>
          <p:nvPr>
            <p:ph type="subTitle" idx="1"/>
          </p:nvPr>
        </p:nvSpPr>
        <p:spPr>
          <a:xfrm>
            <a:off x="4672383" y="4927600"/>
            <a:ext cx="7008574" cy="1244600"/>
          </a:xfrm>
        </p:spPr>
        <p:txBody>
          <a:bodyPr rtlCol="0">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n-US" smtClean="0"/>
              <a:t>Click to edit Master subtitle style</a:t>
            </a:r>
            <a:endParaRPr/>
          </a:p>
        </p:txBody>
      </p:sp>
    </p:spTree>
    <p:extLst>
      <p:ext uri="{BB962C8B-B14F-4D97-AF65-F5344CB8AC3E}">
        <p14:creationId xmlns:p14="http://schemas.microsoft.com/office/powerpoint/2010/main" xmlns=""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Content Placeholder 2"/>
          <p:cNvSpPr>
            <a:spLocks noGrp="1"/>
          </p:cNvSpPr>
          <p:nvPr>
            <p:ph idx="1"/>
          </p:nvPr>
        </p:nvSpPr>
        <p:spPr/>
        <p:txBody>
          <a:bodyPr rtlCol="0"/>
          <a:lstStyle>
            <a:lvl5pPr>
              <a:defRPr/>
            </a:lvl5pPr>
            <a:lvl6pPr>
              <a:defRPr/>
            </a:lvl6pPr>
            <a:lvl7pPr>
              <a:defRPr baseline="0"/>
            </a:lvl7pPr>
            <a:lvl8pPr>
              <a:defRPr baseline="0"/>
            </a:lvl8pPr>
            <a:lvl9pPr>
              <a:defRPr baseline="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B43BBB81-C700-4083-8127-E310BD1DC13C}" type="datetime1">
              <a:rPr lang="en-GB" noProof="0" smtClean="0"/>
              <a:pPr/>
              <a:t>07/07/2022</a:t>
            </a:fld>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DA60BA0E-20D0-4E7C-B286-26C960A6788F}" type="slidenum">
              <a:rPr lang="en-GB" noProof="0" smtClean="0"/>
              <a:pPr rtl="0"/>
              <a:t>‹#›</a:t>
            </a:fld>
            <a:endParaRPr lang="en-GB" noProof="0" dirty="0"/>
          </a:p>
        </p:txBody>
      </p:sp>
    </p:spTree>
    <p:extLst>
      <p:ext uri="{BB962C8B-B14F-4D97-AF65-F5344CB8AC3E}">
        <p14:creationId xmlns:p14="http://schemas.microsoft.com/office/powerpoint/2010/main" xmlns="" val="15635241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rtlCol="0" anchor="t">
            <a:normAutofit/>
          </a:bodyPr>
          <a:lstStyle>
            <a:lvl1pPr algn="l">
              <a:defRPr sz="5400" b="0" cap="none" baseline="0"/>
            </a:lvl1pPr>
          </a:lstStyle>
          <a:p>
            <a:pPr rtl="0"/>
            <a:r>
              <a:rPr lang="en-US" smtClean="0"/>
              <a:t>Click to edit Master title style</a:t>
            </a:r>
            <a:endParaRPr/>
          </a:p>
        </p:txBody>
      </p:sp>
      <p:sp>
        <p:nvSpPr>
          <p:cNvPr id="3" name="Text Placeholder 2"/>
          <p:cNvSpPr>
            <a:spLocks noGrp="1"/>
          </p:cNvSpPr>
          <p:nvPr>
            <p:ph type="body" idx="1"/>
          </p:nvPr>
        </p:nvSpPr>
        <p:spPr>
          <a:xfrm>
            <a:off x="812589" y="3124200"/>
            <a:ext cx="7008574" cy="1296987"/>
          </a:xfrm>
        </p:spPr>
        <p:txBody>
          <a:bodyPr rtlCol="0"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rtl="0"/>
            <a:r>
              <a:rPr lang="en-US" smtClean="0"/>
              <a:t>Click to edit Master text styles</a:t>
            </a:r>
          </a:p>
        </p:txBody>
      </p:sp>
    </p:spTree>
    <p:extLst>
      <p:ext uri="{BB962C8B-B14F-4D97-AF65-F5344CB8AC3E}">
        <p14:creationId xmlns:p14="http://schemas.microsoft.com/office/powerpoint/2010/main" xmlns=""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Content Placeholder 2"/>
          <p:cNvSpPr>
            <a:spLocks noGrp="1"/>
          </p:cNvSpPr>
          <p:nvPr>
            <p:ph sz="half" idx="1"/>
          </p:nvPr>
        </p:nvSpPr>
        <p:spPr>
          <a:xfrm>
            <a:off x="111730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Content Placeholder 3"/>
          <p:cNvSpPr>
            <a:spLocks noGrp="1"/>
          </p:cNvSpPr>
          <p:nvPr>
            <p:ph sz="half" idx="2"/>
          </p:nvPr>
        </p:nvSpPr>
        <p:spPr>
          <a:xfrm>
            <a:off x="629755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Date Placeholder 4"/>
          <p:cNvSpPr>
            <a:spLocks noGrp="1"/>
          </p:cNvSpPr>
          <p:nvPr>
            <p:ph type="dt" sz="half" idx="10"/>
          </p:nvPr>
        </p:nvSpPr>
        <p:spPr/>
        <p:txBody>
          <a:bodyPr rtlCol="0"/>
          <a:lstStyle>
            <a:lvl1pPr>
              <a:defRPr/>
            </a:lvl1pPr>
          </a:lstStyle>
          <a:p>
            <a:fld id="{47CAB8BD-5A87-4DB5-924A-8B2AB5CF8B74}" type="datetime1">
              <a:rPr lang="en-GB" noProof="0" smtClean="0"/>
              <a:pPr/>
              <a:t>07/07/2022</a:t>
            </a:fld>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EB37DED6-D4C7-42EE-AB49-D2E39E64FDE4}" type="slidenum">
              <a:rPr lang="en-GB" noProof="0" smtClean="0"/>
              <a:pPr rtl="0"/>
              <a:t>‹#›</a:t>
            </a:fld>
            <a:endParaRPr lang="en-GB" noProof="0" dirty="0"/>
          </a:p>
        </p:txBody>
      </p:sp>
    </p:spTree>
    <p:extLst>
      <p:ext uri="{BB962C8B-B14F-4D97-AF65-F5344CB8AC3E}">
        <p14:creationId xmlns:p14="http://schemas.microsoft.com/office/powerpoint/2010/main" xmlns="" val="3489339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112137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n-US" noProof="0" smtClean="0"/>
              <a:t>Click to edit Master text styles</a:t>
            </a:r>
          </a:p>
        </p:txBody>
      </p:sp>
      <p:sp>
        <p:nvSpPr>
          <p:cNvPr id="4" name="Content Placeholder 3"/>
          <p:cNvSpPr>
            <a:spLocks noGrp="1"/>
          </p:cNvSpPr>
          <p:nvPr>
            <p:ph sz="half" idx="2"/>
          </p:nvPr>
        </p:nvSpPr>
        <p:spPr>
          <a:xfrm>
            <a:off x="111730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Text Placeholder 4"/>
          <p:cNvSpPr>
            <a:spLocks noGrp="1"/>
          </p:cNvSpPr>
          <p:nvPr>
            <p:ph type="body" sz="quarter" idx="3"/>
          </p:nvPr>
        </p:nvSpPr>
        <p:spPr>
          <a:xfrm>
            <a:off x="630162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n-US" noProof="0" smtClean="0"/>
              <a:t>Click to edit Master text styles</a:t>
            </a:r>
          </a:p>
        </p:txBody>
      </p:sp>
      <p:sp>
        <p:nvSpPr>
          <p:cNvPr id="6" name="Content Placeholder 5"/>
          <p:cNvSpPr>
            <a:spLocks noGrp="1"/>
          </p:cNvSpPr>
          <p:nvPr>
            <p:ph sz="quarter" idx="4"/>
          </p:nvPr>
        </p:nvSpPr>
        <p:spPr>
          <a:xfrm>
            <a:off x="629755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7" name="Date Placeholder 6"/>
          <p:cNvSpPr>
            <a:spLocks noGrp="1"/>
          </p:cNvSpPr>
          <p:nvPr>
            <p:ph type="dt" sz="half" idx="10"/>
          </p:nvPr>
        </p:nvSpPr>
        <p:spPr/>
        <p:txBody>
          <a:bodyPr rtlCol="0"/>
          <a:lstStyle>
            <a:lvl1pPr>
              <a:defRPr/>
            </a:lvl1pPr>
          </a:lstStyle>
          <a:p>
            <a:fld id="{9831163F-A609-4965-981E-2512858A6B0B}" type="datetime1">
              <a:rPr lang="en-GB" noProof="0" smtClean="0"/>
              <a:pPr/>
              <a:t>07/07/2022</a:t>
            </a:fld>
            <a:endParaRPr lang="en-GB" noProof="0" dirty="0"/>
          </a:p>
        </p:txBody>
      </p:sp>
      <p:sp>
        <p:nvSpPr>
          <p:cNvPr id="8" name="Footer Placeholder 7"/>
          <p:cNvSpPr>
            <a:spLocks noGrp="1"/>
          </p:cNvSpPr>
          <p:nvPr>
            <p:ph type="ftr" sz="quarter" idx="11"/>
          </p:nvPr>
        </p:nvSpPr>
        <p:spPr/>
        <p:txBody>
          <a:bodyPr rtlCol="0"/>
          <a:lstStyle/>
          <a:p>
            <a:pPr rtl="0"/>
            <a:endParaRPr lang="en-GB" noProof="0" dirty="0"/>
          </a:p>
        </p:txBody>
      </p:sp>
      <p:sp>
        <p:nvSpPr>
          <p:cNvPr id="9" name="Slide Number Placeholder 8"/>
          <p:cNvSpPr>
            <a:spLocks noGrp="1"/>
          </p:cNvSpPr>
          <p:nvPr>
            <p:ph type="sldNum" sz="quarter" idx="12"/>
          </p:nvPr>
        </p:nvSpPr>
        <p:spPr/>
        <p:txBody>
          <a:bodyPr rtlCol="0"/>
          <a:lstStyle/>
          <a:p>
            <a:pPr rtl="0"/>
            <a:fld id="{EB37DED6-D4C7-42EE-AB49-D2E39E64FDE4}" type="slidenum">
              <a:rPr lang="en-GB" noProof="0" smtClean="0"/>
              <a:pPr rtl="0"/>
              <a:t>‹#›</a:t>
            </a:fld>
            <a:endParaRPr lang="en-GB" noProof="0" dirty="0"/>
          </a:p>
        </p:txBody>
      </p:sp>
    </p:spTree>
    <p:extLst>
      <p:ext uri="{BB962C8B-B14F-4D97-AF65-F5344CB8AC3E}">
        <p14:creationId xmlns:p14="http://schemas.microsoft.com/office/powerpoint/2010/main" xmlns="" val="355283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Date Placeholder 2"/>
          <p:cNvSpPr>
            <a:spLocks noGrp="1"/>
          </p:cNvSpPr>
          <p:nvPr>
            <p:ph type="dt" sz="half" idx="10"/>
          </p:nvPr>
        </p:nvSpPr>
        <p:spPr/>
        <p:txBody>
          <a:bodyPr rtlCol="0"/>
          <a:lstStyle>
            <a:lvl1pPr>
              <a:defRPr/>
            </a:lvl1pPr>
          </a:lstStyle>
          <a:p>
            <a:fld id="{2AAD07FA-60A0-4513-81AF-BDF95D9090DF}" type="datetime1">
              <a:rPr lang="en-GB" noProof="0" smtClean="0"/>
              <a:pPr/>
              <a:t>07/07/2022</a:t>
            </a:fld>
            <a:endParaRPr lang="en-GB" noProof="0" dirty="0"/>
          </a:p>
        </p:txBody>
      </p:sp>
      <p:sp>
        <p:nvSpPr>
          <p:cNvPr id="4" name="Footer Placeholder 3"/>
          <p:cNvSpPr>
            <a:spLocks noGrp="1"/>
          </p:cNvSpPr>
          <p:nvPr>
            <p:ph type="ftr" sz="quarter" idx="11"/>
          </p:nvPr>
        </p:nvSpPr>
        <p:spPr/>
        <p:txBody>
          <a:bodyPr rtlCol="0"/>
          <a:lstStyle/>
          <a:p>
            <a:pPr rtl="0"/>
            <a:endParaRPr lang="en-GB" noProof="0" dirty="0"/>
          </a:p>
        </p:txBody>
      </p:sp>
      <p:sp>
        <p:nvSpPr>
          <p:cNvPr id="5" name="Slide Number Placeholder 4"/>
          <p:cNvSpPr>
            <a:spLocks noGrp="1"/>
          </p:cNvSpPr>
          <p:nvPr>
            <p:ph type="sldNum" sz="quarter" idx="12"/>
          </p:nvPr>
        </p:nvSpPr>
        <p:spPr/>
        <p:txBody>
          <a:bodyPr rtlCol="0"/>
          <a:lstStyle/>
          <a:p>
            <a:pPr rtl="0"/>
            <a:fld id="{EB37DED6-D4C7-42EE-AB49-D2E39E64FDE4}" type="slidenum">
              <a:rPr lang="en-GB" noProof="0" smtClean="0"/>
              <a:pPr rtl="0"/>
              <a:t>‹#›</a:t>
            </a:fld>
            <a:endParaRPr lang="en-GB" noProof="0" dirty="0"/>
          </a:p>
        </p:txBody>
      </p:sp>
    </p:spTree>
    <p:extLst>
      <p:ext uri="{BB962C8B-B14F-4D97-AF65-F5344CB8AC3E}">
        <p14:creationId xmlns:p14="http://schemas.microsoft.com/office/powerpoint/2010/main" xmlns="" val="3516763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lvl1pPr>
          </a:lstStyle>
          <a:p>
            <a:fld id="{AEA9B41F-141C-4F65-BC2A-BC13EF27A4D7}" type="datetime1">
              <a:rPr lang="en-GB" noProof="0" smtClean="0"/>
              <a:pPr/>
              <a:t>07/07/2022</a:t>
            </a:fld>
            <a:endParaRPr lang="en-GB" noProof="0" dirty="0"/>
          </a:p>
        </p:txBody>
      </p:sp>
      <p:sp>
        <p:nvSpPr>
          <p:cNvPr id="3" name="Footer Placeholder 2"/>
          <p:cNvSpPr>
            <a:spLocks noGrp="1"/>
          </p:cNvSpPr>
          <p:nvPr>
            <p:ph type="ftr" sz="quarter" idx="11"/>
          </p:nvPr>
        </p:nvSpPr>
        <p:spPr/>
        <p:txBody>
          <a:bodyPr rtlCol="0"/>
          <a:lstStyle/>
          <a:p>
            <a:pPr rtl="0"/>
            <a:endParaRPr lang="en-GB" noProof="0" dirty="0"/>
          </a:p>
        </p:txBody>
      </p:sp>
      <p:sp>
        <p:nvSpPr>
          <p:cNvPr id="4" name="Slide Number Placeholder 3"/>
          <p:cNvSpPr>
            <a:spLocks noGrp="1"/>
          </p:cNvSpPr>
          <p:nvPr>
            <p:ph type="sldNum" sz="quarter" idx="12"/>
          </p:nvPr>
        </p:nvSpPr>
        <p:spPr/>
        <p:txBody>
          <a:bodyPr rtlCol="0"/>
          <a:lstStyle/>
          <a:p>
            <a:pPr rtl="0"/>
            <a:fld id="{EB37DED6-D4C7-42EE-AB49-D2E39E64FDE4}" type="slidenum">
              <a:rPr lang="en-GB" noProof="0" smtClean="0"/>
              <a:pPr rtl="0"/>
              <a:t>‹#›</a:t>
            </a:fld>
            <a:endParaRPr lang="en-GB" noProof="0" dirty="0"/>
          </a:p>
        </p:txBody>
      </p:sp>
    </p:spTree>
    <p:extLst>
      <p:ext uri="{BB962C8B-B14F-4D97-AF65-F5344CB8AC3E}">
        <p14:creationId xmlns:p14="http://schemas.microsoft.com/office/powerpoint/2010/main" xmlns="" val="20687318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dirty="0"/>
          </a:p>
        </p:txBody>
      </p:sp>
      <p:sp>
        <p:nvSpPr>
          <p:cNvPr id="2" name="Title 1"/>
          <p:cNvSpPr>
            <a:spLocks noGrp="1"/>
          </p:cNvSpPr>
          <p:nvPr>
            <p:ph type="title"/>
          </p:nvPr>
        </p:nvSpPr>
        <p:spPr>
          <a:xfrm>
            <a:off x="304721" y="1701800"/>
            <a:ext cx="3351927" cy="2844800"/>
          </a:xfrm>
        </p:spPr>
        <p:txBody>
          <a:bodyPr rtlCol="0" anchor="b">
            <a:normAutofit/>
          </a:bodyPr>
          <a:lstStyle>
            <a:lvl1pPr algn="l">
              <a:defRPr sz="2000" b="1"/>
            </a:lvl1pPr>
          </a:lstStyle>
          <a:p>
            <a:pPr rtl="0"/>
            <a:r>
              <a:rPr lang="en-US" noProof="0" smtClean="0"/>
              <a:t>Click to edit Master title style</a:t>
            </a:r>
            <a:endParaRPr lang="en-GB" noProof="0" dirty="0"/>
          </a:p>
        </p:txBody>
      </p:sp>
      <p:sp>
        <p:nvSpPr>
          <p:cNvPr id="3" name="Content Placeholder 2"/>
          <p:cNvSpPr>
            <a:spLocks noGrp="1"/>
          </p:cNvSpPr>
          <p:nvPr>
            <p:ph idx="1"/>
          </p:nvPr>
        </p:nvSpPr>
        <p:spPr>
          <a:xfrm>
            <a:off x="4469236" y="482600"/>
            <a:ext cx="6805427" cy="5892800"/>
          </a:xfrm>
        </p:spPr>
        <p:txBody>
          <a:bodyPr rtlCol="0">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Text Placeholder 3"/>
          <p:cNvSpPr>
            <a:spLocks noGrp="1"/>
          </p:cNvSpPr>
          <p:nvPr>
            <p:ph type="body" sz="half" idx="2"/>
          </p:nvPr>
        </p:nvSpPr>
        <p:spPr>
          <a:xfrm>
            <a:off x="304721" y="4648200"/>
            <a:ext cx="3351927" cy="1727200"/>
          </a:xfrm>
        </p:spPr>
        <p:txBody>
          <a:bodyPr rtlCol="0">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n-US" noProof="0" smtClean="0"/>
              <a:t>Click to edit Master text styles</a:t>
            </a:r>
          </a:p>
        </p:txBody>
      </p:sp>
      <p:sp>
        <p:nvSpPr>
          <p:cNvPr id="5" name="Date Placeholder 4"/>
          <p:cNvSpPr>
            <a:spLocks noGrp="1"/>
          </p:cNvSpPr>
          <p:nvPr>
            <p:ph type="dt" sz="half" idx="10"/>
          </p:nvPr>
        </p:nvSpPr>
        <p:spPr/>
        <p:txBody>
          <a:bodyPr rtlCol="0"/>
          <a:lstStyle>
            <a:lvl1pPr>
              <a:defRPr/>
            </a:lvl1pPr>
          </a:lstStyle>
          <a:p>
            <a:fld id="{10E95AA2-CDD5-40B0-B1CF-38A42C9DCC78}" type="datetime1">
              <a:rPr lang="en-GB" noProof="0" smtClean="0"/>
              <a:pPr/>
              <a:t>07/07/2022</a:t>
            </a:fld>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DFBB78A-01B4-41F2-96B0-677A4A282832}" type="slidenum">
              <a:rPr lang="en-GB" noProof="0" smtClean="0"/>
              <a:pPr rtl="0"/>
              <a:t>‹#›</a:t>
            </a:fld>
            <a:endParaRPr lang="en-GB" noProof="0" dirty="0"/>
          </a:p>
        </p:txBody>
      </p:sp>
    </p:spTree>
    <p:extLst>
      <p:ext uri="{BB962C8B-B14F-4D97-AF65-F5344CB8AC3E}">
        <p14:creationId xmlns:p14="http://schemas.microsoft.com/office/powerpoint/2010/main" xmlns="" val="1968072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dirty="0"/>
          </a:p>
        </p:txBody>
      </p:sp>
      <p:sp>
        <p:nvSpPr>
          <p:cNvPr id="2" name="Title 1"/>
          <p:cNvSpPr>
            <a:spLocks noGrp="1"/>
          </p:cNvSpPr>
          <p:nvPr>
            <p:ph type="title"/>
          </p:nvPr>
        </p:nvSpPr>
        <p:spPr>
          <a:xfrm>
            <a:off x="2437765" y="4800600"/>
            <a:ext cx="7313295" cy="762000"/>
          </a:xfrm>
        </p:spPr>
        <p:txBody>
          <a:bodyPr rtlCol="0" anchor="b">
            <a:normAutofit/>
          </a:bodyPr>
          <a:lstStyle>
            <a:lvl1pPr algn="l">
              <a:defRPr sz="2000" b="1"/>
            </a:lvl1pPr>
          </a:lstStyle>
          <a:p>
            <a:pPr rtl="0"/>
            <a:r>
              <a:rPr lang="en-US" noProof="0" smtClean="0"/>
              <a:t>Click to edit Master title style</a:t>
            </a:r>
            <a:endParaRPr lang="en-GB" noProof="0" dirty="0"/>
          </a:p>
        </p:txBody>
      </p:sp>
      <p:sp>
        <p:nvSpPr>
          <p:cNvPr id="3" name="Picture Placeholder 2"/>
          <p:cNvSpPr>
            <a:spLocks noGrp="1"/>
          </p:cNvSpPr>
          <p:nvPr>
            <p:ph type="pic" idx="1"/>
          </p:nvPr>
        </p:nvSpPr>
        <p:spPr>
          <a:xfrm>
            <a:off x="2437765" y="279401"/>
            <a:ext cx="7313295" cy="4448175"/>
          </a:xfrm>
        </p:spPr>
        <p:txBody>
          <a:bodyPr rtlCol="0">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en-US" noProof="0" smtClean="0"/>
              <a:t>Click icon to add picture</a:t>
            </a:r>
            <a:endParaRPr lang="en-GB" noProof="0" dirty="0"/>
          </a:p>
        </p:txBody>
      </p:sp>
      <p:sp>
        <p:nvSpPr>
          <p:cNvPr id="4" name="Text Placeholder 3"/>
          <p:cNvSpPr>
            <a:spLocks noGrp="1"/>
          </p:cNvSpPr>
          <p:nvPr>
            <p:ph type="body" sz="half" idx="2"/>
          </p:nvPr>
        </p:nvSpPr>
        <p:spPr>
          <a:xfrm>
            <a:off x="2437765" y="5562600"/>
            <a:ext cx="7313295" cy="812800"/>
          </a:xfrm>
        </p:spPr>
        <p:txBody>
          <a:bodyPr rtlCol="0">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n-US" noProof="0" smtClean="0"/>
              <a:t>Click to edit Master text styles</a:t>
            </a:r>
          </a:p>
        </p:txBody>
      </p:sp>
      <p:sp>
        <p:nvSpPr>
          <p:cNvPr id="5" name="Date Placeholder 4"/>
          <p:cNvSpPr>
            <a:spLocks noGrp="1"/>
          </p:cNvSpPr>
          <p:nvPr>
            <p:ph type="dt" sz="half" idx="10"/>
          </p:nvPr>
        </p:nvSpPr>
        <p:spPr/>
        <p:txBody>
          <a:bodyPr rtlCol="0"/>
          <a:lstStyle>
            <a:lvl1pPr>
              <a:defRPr/>
            </a:lvl1pPr>
          </a:lstStyle>
          <a:p>
            <a:fld id="{AF96DEFE-052F-4B34-8EAC-A263CB86F3A5}" type="datetime1">
              <a:rPr lang="en-GB" noProof="0" smtClean="0"/>
              <a:pPr/>
              <a:t>07/07/2022</a:t>
            </a:fld>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DFBB78A-01B4-41F2-96B0-677A4A282832}" type="slidenum">
              <a:rPr lang="en-GB" noProof="0" smtClean="0"/>
              <a:pPr rtl="0"/>
              <a:t>‹#›</a:t>
            </a:fld>
            <a:endParaRPr lang="en-GB" noProof="0" dirty="0"/>
          </a:p>
        </p:txBody>
      </p:sp>
    </p:spTree>
    <p:extLst>
      <p:ext uri="{BB962C8B-B14F-4D97-AF65-F5344CB8AC3E}">
        <p14:creationId xmlns:p14="http://schemas.microsoft.com/office/powerpoint/2010/main" xmlns="" val="12213374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90C41E57-B869-4F93-A8CB-3B07FB29569D}" type="datetime1">
              <a:rPr lang="en-GB" noProof="0" smtClean="0"/>
              <a:pPr/>
              <a:t>07/07/2022</a:t>
            </a:fld>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591C5AD9-787D-40FA-8A4D-16A055B9AF81}" type="slidenum">
              <a:rPr lang="en-GB" noProof="0" smtClean="0"/>
              <a:pPr rtl="0"/>
              <a:t>‹#›</a:t>
            </a:fld>
            <a:endParaRPr lang="en-GB" noProof="0" dirty="0"/>
          </a:p>
        </p:txBody>
      </p:sp>
    </p:spTree>
    <p:extLst>
      <p:ext uri="{BB962C8B-B14F-4D97-AF65-F5344CB8AC3E}">
        <p14:creationId xmlns:p14="http://schemas.microsoft.com/office/powerpoint/2010/main" xmlns="" val="10104347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a:xfrm>
            <a:off x="1117309" y="274638"/>
            <a:ext cx="8532178" cy="5897561"/>
          </a:xfrm>
        </p:spPr>
        <p:txBody>
          <a:bodyPr vert="eaVert" rtlCol="0"/>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EB115EE6-DD38-46E5-A28F-7057CB4AE61C}" type="datetime1">
              <a:rPr lang="en-GB" noProof="0" smtClean="0"/>
              <a:pPr/>
              <a:t>07/07/2022</a:t>
            </a:fld>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591C5AD9-787D-40FA-8A4D-16A055B9AF81}" type="slidenum">
              <a:rPr lang="en-GB" noProof="0" smtClean="0"/>
              <a:pPr rtl="0"/>
              <a:t>‹#›</a:t>
            </a:fld>
            <a:endParaRPr lang="en-GB" noProof="0" dirty="0"/>
          </a:p>
        </p:txBody>
      </p:sp>
    </p:spTree>
    <p:extLst>
      <p:ext uri="{BB962C8B-B14F-4D97-AF65-F5344CB8AC3E}">
        <p14:creationId xmlns:p14="http://schemas.microsoft.com/office/powerpoint/2010/main" xmlns="" val="3650715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dirty="0"/>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fld id="{CF860746-45FF-4F3F-9CE0-E6B542C01EBE}" type="datetime1">
              <a:rPr lang="en-GB" noProof="0" smtClean="0"/>
              <a:pPr/>
              <a:t>07/07/2022</a:t>
            </a:fld>
            <a:endParaRPr lang="en-GB" noProof="0"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pPr rtl="0"/>
            <a:endParaRPr lang="en-GB" noProof="0" dirty="0"/>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pPr rtl="0"/>
            <a:fld id="{EB37DED6-D4C7-42EE-AB49-D2E39E64FDE4}" type="slidenum">
              <a:rPr lang="en-GB" noProof="0" smtClean="0"/>
              <a:pPr rtl="0"/>
              <a:t>‹#›</a:t>
            </a:fld>
            <a:endParaRPr lang="en-GB" noProof="0" dirty="0"/>
          </a:p>
        </p:txBody>
      </p:sp>
    </p:spTree>
    <p:extLst>
      <p:ext uri="{BB962C8B-B14F-4D97-AF65-F5344CB8AC3E}">
        <p14:creationId xmlns:p14="http://schemas.microsoft.com/office/powerpoint/2010/main" xmlns=""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79900" y="571480"/>
            <a:ext cx="7008574" cy="2082806"/>
          </a:xfrm>
        </p:spPr>
        <p:txBody>
          <a:bodyPr rtlCol="0"/>
          <a:lstStyle/>
          <a:p>
            <a:pPr rtl="0"/>
            <a:r>
              <a:rPr lang="en-GB" sz="6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t>
            </a:r>
            <a:r>
              <a:rPr lang="en-GB"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epartment Of  </a:t>
            </a:r>
            <a:r>
              <a:rPr lang="en-GB" sz="6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a:t>
            </a:r>
            <a:r>
              <a:rPr lang="en-GB"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athematics </a:t>
            </a:r>
            <a:endPar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Subtitle 2"/>
          <p:cNvSpPr>
            <a:spLocks noGrp="1"/>
          </p:cNvSpPr>
          <p:nvPr>
            <p:ph type="subTitle" idx="1"/>
          </p:nvPr>
        </p:nvSpPr>
        <p:spPr>
          <a:xfrm>
            <a:off x="4379900" y="3071810"/>
            <a:ext cx="7008574" cy="1244600"/>
          </a:xfrm>
        </p:spPr>
        <p:txBody>
          <a:bodyPr rtlCol="0">
            <a:noAutofit/>
          </a:bodyPr>
          <a:lstStyle/>
          <a:p>
            <a:pPr rtl="0"/>
            <a:r>
              <a:rPr lang="en-GB"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SGGSJ Govt. College </a:t>
            </a:r>
            <a:r>
              <a:rPr lang="en-GB" sz="44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Paonta</a:t>
            </a:r>
            <a:r>
              <a:rPr lang="en-GB"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Sahib </a:t>
            </a:r>
            <a:endParaRPr lang="en-US"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xmlns="" val="36503403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normAutofit/>
          </a:bodyPr>
          <a:lstStyle/>
          <a:p>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Course Description</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4" name="Content Placeholder 13"/>
          <p:cNvSpPr>
            <a:spLocks noGrp="1"/>
          </p:cNvSpPr>
          <p:nvPr>
            <p:ph idx="1"/>
          </p:nvPr>
        </p:nvSpPr>
        <p:spPr/>
        <p:txBody>
          <a:bodyPr rtlCol="0">
            <a:normAutofit/>
          </a:bodyPr>
          <a:lstStyle/>
          <a:p>
            <a:pPr rtl="0"/>
            <a:r>
              <a:rPr lang="en-GB" sz="3600" b="1" dirty="0" smtClean="0"/>
              <a:t>Solid of revolution, Surface of revolution, Axis of Revolution.</a:t>
            </a:r>
            <a:endParaRPr lang="en-GB" sz="3600" b="1" dirty="0"/>
          </a:p>
          <a:p>
            <a:pPr rtl="0"/>
            <a:r>
              <a:rPr lang="en-GB" sz="3600" b="1" dirty="0" smtClean="0"/>
              <a:t>Volume Formulae for Parametric equations.</a:t>
            </a:r>
            <a:endParaRPr lang="en-GB" sz="3600" b="1" dirty="0"/>
          </a:p>
          <a:p>
            <a:r>
              <a:rPr lang="en-GB" sz="3600" b="1" dirty="0" smtClean="0"/>
              <a:t>Surface Formulae for Parametric equations</a:t>
            </a:r>
            <a:r>
              <a:rPr lang="en-GB" sz="3600" b="1" dirty="0" smtClean="0"/>
              <a:t>.</a:t>
            </a:r>
          </a:p>
          <a:p>
            <a:r>
              <a:rPr lang="en-GB" sz="3600" b="1" dirty="0" smtClean="0"/>
              <a:t>Surface of a solid of Revolution. </a:t>
            </a:r>
            <a:endParaRPr lang="en-US" sz="3600" b="1" dirty="0"/>
          </a:p>
        </p:txBody>
      </p:sp>
    </p:spTree>
    <p:extLst>
      <p:ext uri="{BB962C8B-B14F-4D97-AF65-F5344CB8AC3E}">
        <p14:creationId xmlns:p14="http://schemas.microsoft.com/office/powerpoint/2010/main" xmlns="" val="711182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7388" y="214313"/>
            <a:ext cx="11501437" cy="6357937"/>
          </a:xfrm>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900" b="1" spc="50" dirty="0" smtClean="0">
                <a:ln w="11430">
                  <a:solidFill>
                    <a:schemeClr val="tx2">
                      <a:lumMod val="95000"/>
                      <a:lumOff val="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Solid of Revolution </a:t>
            </a:r>
            <a:r>
              <a:rPr lang="en-US" sz="49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odern No. 20"/>
              </a:rPr>
              <a:t>:-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odern No. 20"/>
              </a:rPr>
              <a:t>If a plane area is revolved about a fixed straight line in its own plane then the body so generated by the plane area is called the solid of revolution and the surface generated by the boundary of the plane is called the surface of revolution. </a:t>
            </a: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br>
            <a:r>
              <a:rPr lang="en-US" sz="4900" b="1" spc="50" dirty="0" smtClean="0">
                <a:ln w="11430">
                  <a:solidFill>
                    <a:schemeClr val="tx2">
                      <a:lumMod val="95000"/>
                      <a:lumOff val="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Axis of revolution </a:t>
            </a:r>
            <a:r>
              <a:rPr lang="en-US" sz="49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odern No. 20"/>
              </a:rPr>
              <a:t>The fixed line about which the plane area rotates is called the axis of revolution.</a:t>
            </a:r>
            <a:b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odern No. 20"/>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dern No. 20"/>
              </a:rPr>
              <a:t> </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16539435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248" y="0"/>
            <a:ext cx="11144328" cy="1357298"/>
          </a:xfrm>
        </p:spPr>
        <p:txBody>
          <a:bodyPr>
            <a:noAutofit/>
          </a:bodyPr>
          <a:lstStyle/>
          <a:p>
            <a:r>
              <a:rPr lang="en-GB" b="1" dirty="0" smtClean="0">
                <a:ln>
                  <a:solidFill>
                    <a:srgbClr val="C00000"/>
                  </a:solidFill>
                </a:ln>
              </a:rPr>
              <a:t>Volume Formulae for Parametric equations:-</a:t>
            </a:r>
            <a:endParaRPr lang="en-US" dirty="0">
              <a:ln>
                <a:solidFill>
                  <a:srgbClr val="C00000"/>
                </a:solidFill>
              </a:ln>
            </a:endParaRPr>
          </a:p>
        </p:txBody>
      </p:sp>
      <p:sp>
        <p:nvSpPr>
          <p:cNvPr id="3" name="Date Placeholder 2"/>
          <p:cNvSpPr>
            <a:spLocks noGrp="1"/>
          </p:cNvSpPr>
          <p:nvPr>
            <p:ph type="dt" sz="half" idx="10"/>
          </p:nvPr>
        </p:nvSpPr>
        <p:spPr>
          <a:xfrm>
            <a:off x="1117309" y="6400801"/>
            <a:ext cx="0" cy="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endParaRPr lang="en-GB" noProof="0" dirty="0"/>
          </a:p>
        </p:txBody>
      </p:sp>
      <p:sp>
        <p:nvSpPr>
          <p:cNvPr id="4" name="TextBox 3"/>
          <p:cNvSpPr txBox="1"/>
          <p:nvPr/>
        </p:nvSpPr>
        <p:spPr>
          <a:xfrm>
            <a:off x="665124" y="1571612"/>
            <a:ext cx="11144328" cy="2400657"/>
          </a:xfrm>
          <a:prstGeom prst="rect">
            <a:avLst/>
          </a:prstGeom>
          <a:noFill/>
        </p:spPr>
        <p:txBody>
          <a:bodyPr wrap="square" rtlCol="0">
            <a:spAutoFit/>
          </a:bodyPr>
          <a:lstStyle/>
          <a:p>
            <a:r>
              <a:rPr lang="en-US" sz="2800" b="1" dirty="0" smtClean="0"/>
              <a:t>The volume of the solid generated by the revolution about the x-axis, of the area bounded by the curve x = f(t), y = </a:t>
            </a:r>
            <a:r>
              <a:rPr lang="en-US" sz="2800" b="1" dirty="0" smtClean="0">
                <a:latin typeface="Modern No. 20"/>
              </a:rPr>
              <a:t>ø</a:t>
            </a:r>
            <a:r>
              <a:rPr lang="en-US" sz="2800" b="1" dirty="0" smtClean="0"/>
              <a:t>(t), the x-</a:t>
            </a:r>
            <a:r>
              <a:rPr lang="en-US" sz="2800" b="1" dirty="0" err="1" smtClean="0"/>
              <a:t>axix</a:t>
            </a:r>
            <a:r>
              <a:rPr lang="en-US" sz="2800" b="1" dirty="0" smtClean="0"/>
              <a:t> and the ordinates at the points where </a:t>
            </a:r>
          </a:p>
          <a:p>
            <a:r>
              <a:rPr lang="en-US" sz="2800" b="1" dirty="0" smtClean="0"/>
              <a:t>t = a, t = b is </a:t>
            </a:r>
            <a:r>
              <a:rPr lang="en-US" sz="6000" b="1" dirty="0" smtClean="0">
                <a:latin typeface="Modern No. 20"/>
              </a:rPr>
              <a:t>∫</a:t>
            </a:r>
            <a:r>
              <a:rPr lang="el-GR" sz="6000" dirty="0" smtClean="0">
                <a:latin typeface="Modern No. 20"/>
              </a:rPr>
              <a:t>π</a:t>
            </a:r>
            <a:r>
              <a:rPr lang="en-US" sz="6000" dirty="0" smtClean="0">
                <a:latin typeface="Modern No. 20"/>
              </a:rPr>
              <a:t>y (</a:t>
            </a:r>
            <a:r>
              <a:rPr lang="en-US" sz="6000" dirty="0" err="1" smtClean="0">
                <a:latin typeface="Modern No. 20"/>
              </a:rPr>
              <a:t>dx</a:t>
            </a:r>
            <a:r>
              <a:rPr lang="en-US" sz="6600" b="1" dirty="0" smtClean="0">
                <a:latin typeface="Modern No. 20"/>
              </a:rPr>
              <a:t>/</a:t>
            </a:r>
            <a:r>
              <a:rPr lang="en-US" sz="6000" dirty="0" err="1" smtClean="0">
                <a:latin typeface="Modern No. 20"/>
              </a:rPr>
              <a:t>dt</a:t>
            </a:r>
            <a:r>
              <a:rPr lang="en-US" sz="6000" dirty="0" smtClean="0">
                <a:latin typeface="Modern No. 20"/>
              </a:rPr>
              <a:t>) </a:t>
            </a:r>
            <a:r>
              <a:rPr lang="en-US" sz="6000" dirty="0" err="1" smtClean="0">
                <a:latin typeface="Modern No. 20"/>
              </a:rPr>
              <a:t>dt</a:t>
            </a:r>
            <a:r>
              <a:rPr lang="en-US" sz="6000" dirty="0" smtClean="0">
                <a:latin typeface="Modern No. 20"/>
              </a:rPr>
              <a:t> </a:t>
            </a:r>
            <a:endParaRPr lang="en-US" dirty="0"/>
          </a:p>
        </p:txBody>
      </p:sp>
      <p:sp>
        <p:nvSpPr>
          <p:cNvPr id="5" name="TextBox 4"/>
          <p:cNvSpPr txBox="1"/>
          <p:nvPr/>
        </p:nvSpPr>
        <p:spPr>
          <a:xfrm>
            <a:off x="2808264" y="3643314"/>
            <a:ext cx="421910" cy="523220"/>
          </a:xfrm>
          <a:prstGeom prst="rect">
            <a:avLst/>
          </a:prstGeom>
          <a:noFill/>
        </p:spPr>
        <p:txBody>
          <a:bodyPr wrap="none" rtlCol="0">
            <a:spAutoFit/>
          </a:bodyPr>
          <a:lstStyle/>
          <a:p>
            <a:r>
              <a:rPr lang="en-US" sz="2800" b="1" dirty="0" smtClean="0"/>
              <a:t>a</a:t>
            </a:r>
            <a:endParaRPr lang="en-US" sz="2800" b="1" dirty="0"/>
          </a:p>
        </p:txBody>
      </p:sp>
      <p:sp>
        <p:nvSpPr>
          <p:cNvPr id="6" name="TextBox 5"/>
          <p:cNvSpPr txBox="1"/>
          <p:nvPr/>
        </p:nvSpPr>
        <p:spPr>
          <a:xfrm>
            <a:off x="3165454" y="2786058"/>
            <a:ext cx="285752" cy="523220"/>
          </a:xfrm>
          <a:prstGeom prst="rect">
            <a:avLst/>
          </a:prstGeom>
          <a:noFill/>
        </p:spPr>
        <p:txBody>
          <a:bodyPr wrap="square" rtlCol="0">
            <a:spAutoFit/>
          </a:bodyPr>
          <a:lstStyle/>
          <a:p>
            <a:r>
              <a:rPr lang="en-US" sz="2800" b="1" dirty="0" smtClean="0"/>
              <a:t>b</a:t>
            </a:r>
            <a:endParaRPr lang="en-US" sz="2800" b="1" dirty="0"/>
          </a:p>
        </p:txBody>
      </p:sp>
      <p:sp>
        <p:nvSpPr>
          <p:cNvPr id="7" name="TextBox 6"/>
          <p:cNvSpPr txBox="1"/>
          <p:nvPr/>
        </p:nvSpPr>
        <p:spPr>
          <a:xfrm>
            <a:off x="3879834" y="3143248"/>
            <a:ext cx="385042" cy="523220"/>
          </a:xfrm>
          <a:prstGeom prst="rect">
            <a:avLst/>
          </a:prstGeom>
          <a:noFill/>
        </p:spPr>
        <p:txBody>
          <a:bodyPr wrap="none" rtlCol="0">
            <a:spAutoFit/>
          </a:bodyPr>
          <a:lstStyle/>
          <a:p>
            <a:r>
              <a:rPr lang="en-US" sz="2800" b="1" i="1" dirty="0" smtClean="0"/>
              <a:t>2</a:t>
            </a:r>
            <a:endParaRPr lang="en-US" sz="2800" b="1"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dirty="0"/>
          </a:p>
        </p:txBody>
      </p:sp>
      <p:sp>
        <p:nvSpPr>
          <p:cNvPr id="4" name="TextBox 3"/>
          <p:cNvSpPr txBox="1"/>
          <p:nvPr/>
        </p:nvSpPr>
        <p:spPr>
          <a:xfrm>
            <a:off x="236496" y="500042"/>
            <a:ext cx="11644394" cy="1446550"/>
          </a:xfrm>
          <a:prstGeom prst="rect">
            <a:avLst/>
          </a:prstGeom>
          <a:noFill/>
        </p:spPr>
        <p:txBody>
          <a:bodyPr wrap="square" rtlCol="0">
            <a:spAutoFit/>
          </a:bodyPr>
          <a:lstStyle/>
          <a:p>
            <a:r>
              <a:rPr lang="en-US" sz="3200" b="1" i="1" dirty="0" smtClean="0">
                <a:ln>
                  <a:solidFill>
                    <a:srgbClr val="C00000"/>
                  </a:solidFill>
                </a:ln>
              </a:rPr>
              <a:t>Question:- </a:t>
            </a:r>
            <a:r>
              <a:rPr lang="en-US" sz="2800" b="1" i="1" dirty="0" smtClean="0"/>
              <a:t>Find the volume generated by the revolution of the loop of the curve</a:t>
            </a:r>
          </a:p>
          <a:p>
            <a:r>
              <a:rPr lang="en-US" sz="2800" b="1" i="1" dirty="0" smtClean="0"/>
              <a:t> x = t , y = t-1/3 t </a:t>
            </a:r>
            <a:r>
              <a:rPr lang="en-US" dirty="0" smtClean="0"/>
              <a:t>  </a:t>
            </a:r>
            <a:r>
              <a:rPr lang="en-US" sz="2800" b="1" dirty="0" smtClean="0"/>
              <a:t>about the x-axis.</a:t>
            </a:r>
            <a:endParaRPr lang="en-US" b="1" dirty="0"/>
          </a:p>
        </p:txBody>
      </p:sp>
      <p:sp>
        <p:nvSpPr>
          <p:cNvPr id="5" name="TextBox 4"/>
          <p:cNvSpPr txBox="1"/>
          <p:nvPr/>
        </p:nvSpPr>
        <p:spPr>
          <a:xfrm>
            <a:off x="1093752" y="1357298"/>
            <a:ext cx="327334" cy="400110"/>
          </a:xfrm>
          <a:prstGeom prst="rect">
            <a:avLst/>
          </a:prstGeom>
          <a:noFill/>
        </p:spPr>
        <p:txBody>
          <a:bodyPr wrap="none" rtlCol="0">
            <a:spAutoFit/>
          </a:bodyPr>
          <a:lstStyle/>
          <a:p>
            <a:r>
              <a:rPr lang="en-US" sz="2000" b="1" i="1" dirty="0" smtClean="0"/>
              <a:t>2</a:t>
            </a:r>
            <a:endParaRPr lang="en-US" sz="2000" b="1" i="1" dirty="0"/>
          </a:p>
        </p:txBody>
      </p:sp>
      <p:sp>
        <p:nvSpPr>
          <p:cNvPr id="6" name="TextBox 5"/>
          <p:cNvSpPr txBox="1"/>
          <p:nvPr/>
        </p:nvSpPr>
        <p:spPr>
          <a:xfrm>
            <a:off x="3022578" y="1357298"/>
            <a:ext cx="328936" cy="400110"/>
          </a:xfrm>
          <a:prstGeom prst="rect">
            <a:avLst/>
          </a:prstGeom>
          <a:noFill/>
        </p:spPr>
        <p:txBody>
          <a:bodyPr wrap="none" rtlCol="0">
            <a:spAutoFit/>
          </a:bodyPr>
          <a:lstStyle/>
          <a:p>
            <a:r>
              <a:rPr lang="en-US" sz="2000" b="1" i="1" dirty="0" smtClean="0"/>
              <a:t>3</a:t>
            </a:r>
            <a:endParaRPr lang="en-US" sz="2000" b="1" i="1" dirty="0"/>
          </a:p>
        </p:txBody>
      </p:sp>
      <p:sp>
        <p:nvSpPr>
          <p:cNvPr id="7" name="TextBox 6"/>
          <p:cNvSpPr txBox="1"/>
          <p:nvPr/>
        </p:nvSpPr>
        <p:spPr>
          <a:xfrm>
            <a:off x="0" y="2500306"/>
            <a:ext cx="11952328" cy="4247317"/>
          </a:xfrm>
          <a:prstGeom prst="rect">
            <a:avLst/>
          </a:prstGeom>
          <a:noFill/>
        </p:spPr>
        <p:txBody>
          <a:bodyPr wrap="square" rtlCol="0">
            <a:spAutoFit/>
          </a:bodyPr>
          <a:lstStyle/>
          <a:p>
            <a:r>
              <a:rPr lang="en-US" b="1" dirty="0" smtClean="0">
                <a:ln>
                  <a:solidFill>
                    <a:srgbClr val="C00000"/>
                  </a:solidFill>
                </a:ln>
              </a:rPr>
              <a:t>Solution :- </a:t>
            </a:r>
            <a:r>
              <a:rPr lang="en-US" sz="2800" b="1" dirty="0" smtClean="0"/>
              <a:t>Putting y = 0 , we find for the loop t varies from 0 to </a:t>
            </a:r>
            <a:r>
              <a:rPr lang="en-US" sz="3200" b="1" dirty="0" smtClean="0">
                <a:latin typeface="Modern No. 20"/>
              </a:rPr>
              <a:t>√</a:t>
            </a:r>
            <a:r>
              <a:rPr lang="en-US" sz="2800" b="1" dirty="0" smtClean="0">
                <a:latin typeface="Modern No. 20"/>
              </a:rPr>
              <a:t>3</a:t>
            </a:r>
            <a:endParaRPr lang="en-US" b="1" dirty="0" smtClean="0">
              <a:latin typeface="Modern No. 20"/>
            </a:endParaRPr>
          </a:p>
          <a:p>
            <a:r>
              <a:rPr lang="en-US" dirty="0" smtClean="0">
                <a:latin typeface="Modern No. 20"/>
              </a:rPr>
              <a:t>                  </a:t>
            </a:r>
            <a:r>
              <a:rPr lang="en-US" b="1" dirty="0" smtClean="0">
                <a:latin typeface="Modern No. 20"/>
              </a:rPr>
              <a:t>Required volume </a:t>
            </a:r>
            <a:r>
              <a:rPr lang="en-US" sz="3200" b="1" dirty="0" smtClean="0">
                <a:latin typeface="Modern No. 20"/>
              </a:rPr>
              <a:t>= </a:t>
            </a:r>
            <a:r>
              <a:rPr lang="en-US" sz="5400" dirty="0" smtClean="0">
                <a:latin typeface="Modern No. 20"/>
              </a:rPr>
              <a:t>∫</a:t>
            </a:r>
            <a:r>
              <a:rPr lang="el-GR" sz="4400" dirty="0" smtClean="0">
                <a:latin typeface="Modern No. 20"/>
              </a:rPr>
              <a:t>π</a:t>
            </a:r>
            <a:r>
              <a:rPr lang="en-US" sz="3200" b="1" dirty="0" smtClean="0">
                <a:latin typeface="Modern No. 20"/>
              </a:rPr>
              <a:t> y  (</a:t>
            </a:r>
            <a:r>
              <a:rPr lang="en-US" sz="3200" b="1" dirty="0" err="1" smtClean="0">
                <a:latin typeface="Modern No. 20"/>
              </a:rPr>
              <a:t>dx</a:t>
            </a:r>
            <a:r>
              <a:rPr lang="en-US" sz="3200" b="1" dirty="0" smtClean="0">
                <a:latin typeface="Modern No. 20"/>
              </a:rPr>
              <a:t>/</a:t>
            </a:r>
            <a:r>
              <a:rPr lang="en-US" sz="3200" b="1" dirty="0" err="1" smtClean="0">
                <a:latin typeface="Modern No. 20"/>
              </a:rPr>
              <a:t>dt</a:t>
            </a:r>
            <a:r>
              <a:rPr lang="en-US" sz="3200" b="1" dirty="0" smtClean="0">
                <a:latin typeface="Modern No. 20"/>
              </a:rPr>
              <a:t>) </a:t>
            </a:r>
            <a:r>
              <a:rPr lang="en-US" sz="3200" b="1" dirty="0" err="1" smtClean="0">
                <a:latin typeface="Modern No. 20"/>
              </a:rPr>
              <a:t>dt</a:t>
            </a:r>
            <a:r>
              <a:rPr lang="en-US" sz="3200" b="1" dirty="0" smtClean="0">
                <a:latin typeface="Modern No. 20"/>
              </a:rPr>
              <a:t> = </a:t>
            </a:r>
            <a:r>
              <a:rPr lang="el-GR" sz="3200" b="1" dirty="0" smtClean="0">
                <a:latin typeface="Modern No. 20"/>
              </a:rPr>
              <a:t>π</a:t>
            </a:r>
            <a:r>
              <a:rPr lang="en-US" sz="3200" b="1" dirty="0" smtClean="0">
                <a:latin typeface="Modern No. 20"/>
              </a:rPr>
              <a:t> </a:t>
            </a:r>
            <a:r>
              <a:rPr lang="el-GR" sz="5400" dirty="0" smtClean="0">
                <a:latin typeface="Modern No. 20"/>
              </a:rPr>
              <a:t>∫</a:t>
            </a:r>
            <a:r>
              <a:rPr lang="en-US" sz="6000" b="1" dirty="0" smtClean="0">
                <a:latin typeface="Modern No. 20"/>
              </a:rPr>
              <a:t>(</a:t>
            </a:r>
            <a:r>
              <a:rPr lang="en-US" sz="4400" dirty="0" smtClean="0">
                <a:latin typeface="Modern No. 20"/>
              </a:rPr>
              <a:t>t -</a:t>
            </a:r>
            <a:r>
              <a:rPr lang="en-US" sz="3600" dirty="0" smtClean="0">
                <a:latin typeface="Modern No. 20"/>
              </a:rPr>
              <a:t>1</a:t>
            </a:r>
            <a:r>
              <a:rPr lang="en-US" sz="4800" b="1" dirty="0" smtClean="0">
                <a:latin typeface="Modern No. 20"/>
              </a:rPr>
              <a:t>/</a:t>
            </a:r>
            <a:r>
              <a:rPr lang="en-US" sz="3600" dirty="0" smtClean="0">
                <a:latin typeface="Modern No. 20"/>
              </a:rPr>
              <a:t>3</a:t>
            </a:r>
            <a:r>
              <a:rPr lang="en-US" sz="4400" b="1" dirty="0" smtClean="0">
                <a:latin typeface="Modern No. 20"/>
              </a:rPr>
              <a:t>t</a:t>
            </a:r>
            <a:r>
              <a:rPr lang="en-US" sz="3600" dirty="0" smtClean="0">
                <a:latin typeface="Modern No. 20"/>
              </a:rPr>
              <a:t> </a:t>
            </a:r>
            <a:r>
              <a:rPr lang="en-US" sz="6000" b="1" dirty="0" smtClean="0">
                <a:latin typeface="Modern No. 20"/>
              </a:rPr>
              <a:t>)</a:t>
            </a:r>
            <a:r>
              <a:rPr lang="en-US" sz="4400" dirty="0" smtClean="0">
                <a:latin typeface="Modern No. 20"/>
              </a:rPr>
              <a:t>.2t </a:t>
            </a:r>
            <a:r>
              <a:rPr lang="en-US" sz="4400" dirty="0" err="1" smtClean="0">
                <a:latin typeface="Modern No. 20"/>
              </a:rPr>
              <a:t>dt</a:t>
            </a:r>
            <a:r>
              <a:rPr lang="en-US" sz="4400" dirty="0" smtClean="0">
                <a:latin typeface="Modern No. 20"/>
              </a:rPr>
              <a:t> </a:t>
            </a:r>
          </a:p>
          <a:p>
            <a:r>
              <a:rPr lang="en-US" sz="4400" b="1" dirty="0" smtClean="0">
                <a:latin typeface="Modern No. 20"/>
              </a:rPr>
              <a:t>         = </a:t>
            </a:r>
            <a:r>
              <a:rPr lang="en-US" sz="3200" b="1" dirty="0" smtClean="0">
                <a:latin typeface="Modern No. 20"/>
              </a:rPr>
              <a:t>2</a:t>
            </a:r>
            <a:r>
              <a:rPr lang="el-GR" sz="3200" b="1" dirty="0" smtClean="0">
                <a:latin typeface="Modern No. 20"/>
              </a:rPr>
              <a:t>π</a:t>
            </a:r>
            <a:r>
              <a:rPr lang="en-US" sz="4400" b="1" dirty="0" smtClean="0">
                <a:latin typeface="Modern No. 20"/>
              </a:rPr>
              <a:t>/</a:t>
            </a:r>
            <a:r>
              <a:rPr lang="en-US" sz="3200" b="1" dirty="0" smtClean="0">
                <a:latin typeface="Modern No. 20"/>
              </a:rPr>
              <a:t>9 </a:t>
            </a:r>
            <a:r>
              <a:rPr lang="en-US" sz="5400" dirty="0" smtClean="0">
                <a:latin typeface="Modern No. 20"/>
              </a:rPr>
              <a:t>∫</a:t>
            </a:r>
            <a:r>
              <a:rPr lang="en-US" sz="3200" b="1" dirty="0" smtClean="0">
                <a:latin typeface="Modern No. 20"/>
              </a:rPr>
              <a:t>t</a:t>
            </a:r>
            <a:r>
              <a:rPr lang="en-US" sz="4400" b="1" dirty="0" smtClean="0">
                <a:latin typeface="Modern No. 20"/>
              </a:rPr>
              <a:t> ( </a:t>
            </a:r>
            <a:r>
              <a:rPr lang="en-US" sz="3200" b="1" dirty="0" smtClean="0">
                <a:latin typeface="Modern No. 20"/>
              </a:rPr>
              <a:t>3</a:t>
            </a:r>
            <a:r>
              <a:rPr lang="en-US" sz="4400" b="1" dirty="0" smtClean="0">
                <a:latin typeface="Modern No. 20"/>
              </a:rPr>
              <a:t>-</a:t>
            </a:r>
            <a:r>
              <a:rPr lang="en-US" sz="3200" b="1" dirty="0" smtClean="0">
                <a:latin typeface="Modern No. 20"/>
              </a:rPr>
              <a:t>t </a:t>
            </a:r>
            <a:r>
              <a:rPr lang="en-US" sz="4400" b="1" dirty="0" smtClean="0">
                <a:latin typeface="Modern No. 20"/>
              </a:rPr>
              <a:t>) </a:t>
            </a:r>
            <a:r>
              <a:rPr lang="en-US" sz="3200" b="1" dirty="0" err="1" smtClean="0">
                <a:latin typeface="Modern No. 20"/>
              </a:rPr>
              <a:t>dt</a:t>
            </a:r>
            <a:r>
              <a:rPr lang="en-US" sz="4400" b="1" dirty="0" smtClean="0">
                <a:latin typeface="Modern No. 20"/>
              </a:rPr>
              <a:t> = </a:t>
            </a:r>
            <a:r>
              <a:rPr lang="en-US" sz="3200" b="1" dirty="0" smtClean="0">
                <a:latin typeface="Modern No. 20"/>
              </a:rPr>
              <a:t>2</a:t>
            </a:r>
            <a:r>
              <a:rPr lang="el-GR" sz="3200" b="1" dirty="0" smtClean="0">
                <a:latin typeface="Modern No. 20"/>
              </a:rPr>
              <a:t>π</a:t>
            </a:r>
            <a:r>
              <a:rPr lang="en-US" sz="4400" b="1" dirty="0" smtClean="0">
                <a:latin typeface="Modern No. 20"/>
              </a:rPr>
              <a:t>/</a:t>
            </a:r>
            <a:r>
              <a:rPr lang="en-US" sz="3200" b="1" dirty="0" smtClean="0">
                <a:latin typeface="Modern No. 20"/>
              </a:rPr>
              <a:t>9</a:t>
            </a:r>
            <a:r>
              <a:rPr lang="en-US" sz="4400" b="1" dirty="0" smtClean="0">
                <a:latin typeface="Modern No. 20"/>
              </a:rPr>
              <a:t> </a:t>
            </a:r>
            <a:r>
              <a:rPr lang="en-US" sz="5400" dirty="0" smtClean="0">
                <a:latin typeface="Modern No. 20"/>
              </a:rPr>
              <a:t>∫</a:t>
            </a:r>
            <a:r>
              <a:rPr lang="en-US" sz="4400" b="1" dirty="0" smtClean="0">
                <a:latin typeface="Modern No. 20"/>
              </a:rPr>
              <a:t>( </a:t>
            </a:r>
            <a:r>
              <a:rPr lang="en-US" sz="3200" b="1" dirty="0" smtClean="0">
                <a:latin typeface="Modern No. 20"/>
              </a:rPr>
              <a:t>9t</a:t>
            </a:r>
            <a:r>
              <a:rPr lang="en-US" sz="2800" b="1" dirty="0" smtClean="0">
                <a:latin typeface="Modern No. 20"/>
              </a:rPr>
              <a:t> – </a:t>
            </a:r>
            <a:r>
              <a:rPr lang="en-US" sz="3200" b="1" dirty="0" smtClean="0">
                <a:latin typeface="Modern No. 20"/>
              </a:rPr>
              <a:t>6t</a:t>
            </a:r>
            <a:r>
              <a:rPr lang="en-US" sz="4400" b="1" dirty="0" smtClean="0">
                <a:latin typeface="Modern No. 20"/>
              </a:rPr>
              <a:t> </a:t>
            </a:r>
            <a:r>
              <a:rPr lang="en-US" sz="3200" b="1" dirty="0" smtClean="0">
                <a:latin typeface="Modern No. 20"/>
              </a:rPr>
              <a:t>+t  </a:t>
            </a:r>
            <a:r>
              <a:rPr lang="en-US" sz="4400" b="1" dirty="0" smtClean="0">
                <a:latin typeface="Modern No. 20"/>
              </a:rPr>
              <a:t>) </a:t>
            </a:r>
            <a:r>
              <a:rPr lang="en-US" sz="3200" b="1" dirty="0" err="1" smtClean="0">
                <a:latin typeface="Modern No. 20"/>
              </a:rPr>
              <a:t>dt</a:t>
            </a:r>
            <a:r>
              <a:rPr lang="en-US" sz="4400" b="1" dirty="0" smtClean="0">
                <a:latin typeface="Modern No. 20"/>
              </a:rPr>
              <a:t> </a:t>
            </a:r>
            <a:r>
              <a:rPr lang="en-US" sz="3200" b="1" dirty="0" smtClean="0">
                <a:latin typeface="Modern No. 20"/>
              </a:rPr>
              <a:t> </a:t>
            </a:r>
          </a:p>
          <a:p>
            <a:r>
              <a:rPr lang="en-US" sz="3200" b="1" dirty="0" smtClean="0">
                <a:latin typeface="Modern No. 20"/>
              </a:rPr>
              <a:t>     = 2</a:t>
            </a:r>
            <a:r>
              <a:rPr lang="el-GR" sz="3200" b="1" dirty="0" smtClean="0">
                <a:latin typeface="Modern No. 20"/>
              </a:rPr>
              <a:t>π</a:t>
            </a:r>
            <a:r>
              <a:rPr lang="en-US" sz="3200" b="1" dirty="0" smtClean="0">
                <a:latin typeface="Modern No. 20"/>
              </a:rPr>
              <a:t>/ 9 </a:t>
            </a:r>
            <a:r>
              <a:rPr lang="en-US" sz="6000" b="1" dirty="0" smtClean="0">
                <a:latin typeface="Modern No. 20"/>
              </a:rPr>
              <a:t>[</a:t>
            </a:r>
            <a:r>
              <a:rPr lang="en-US" sz="3200" b="1" dirty="0" smtClean="0">
                <a:latin typeface="Modern No. 20"/>
              </a:rPr>
              <a:t>9/4 t – t +1/ 8t </a:t>
            </a:r>
            <a:r>
              <a:rPr lang="en-US" sz="6000" b="1" dirty="0" smtClean="0">
                <a:latin typeface="Modern No. 20"/>
              </a:rPr>
              <a:t>]  = </a:t>
            </a:r>
            <a:r>
              <a:rPr lang="en-US" sz="3200" b="1" dirty="0" smtClean="0">
                <a:latin typeface="Modern No. 20"/>
              </a:rPr>
              <a:t>2</a:t>
            </a:r>
            <a:r>
              <a:rPr lang="el-GR" sz="3200" b="1" dirty="0" smtClean="0">
                <a:latin typeface="Modern No. 20"/>
              </a:rPr>
              <a:t>π</a:t>
            </a:r>
            <a:r>
              <a:rPr lang="en-US" sz="3200" b="1" dirty="0" smtClean="0">
                <a:latin typeface="Modern No. 20"/>
              </a:rPr>
              <a:t>/ 9 </a:t>
            </a:r>
            <a:r>
              <a:rPr lang="en-US" sz="4000" b="1" dirty="0" smtClean="0">
                <a:latin typeface="Modern No. 20"/>
              </a:rPr>
              <a:t>[</a:t>
            </a:r>
            <a:r>
              <a:rPr lang="en-US" sz="3200" b="1" dirty="0" smtClean="0">
                <a:latin typeface="Modern No. 20"/>
              </a:rPr>
              <a:t> 81/44 -27 +81/ 8 </a:t>
            </a:r>
            <a:r>
              <a:rPr lang="en-US" sz="4000" b="1" dirty="0" smtClean="0">
                <a:latin typeface="Modern No. 20"/>
              </a:rPr>
              <a:t>] </a:t>
            </a:r>
          </a:p>
          <a:p>
            <a:r>
              <a:rPr lang="en-US" sz="4000" b="1" dirty="0" smtClean="0">
                <a:latin typeface="Modern No. 20"/>
              </a:rPr>
              <a:t>       = 3</a:t>
            </a:r>
            <a:r>
              <a:rPr lang="el-GR" sz="4000" b="1" dirty="0" smtClean="0">
                <a:latin typeface="Modern No. 20"/>
              </a:rPr>
              <a:t>π</a:t>
            </a:r>
            <a:r>
              <a:rPr lang="en-US" sz="4000" b="1" dirty="0" smtClean="0">
                <a:latin typeface="Modern No. 20"/>
              </a:rPr>
              <a:t>/4</a:t>
            </a:r>
          </a:p>
          <a:p>
            <a:endParaRPr lang="en-US" b="1" dirty="0"/>
          </a:p>
        </p:txBody>
      </p:sp>
      <p:sp>
        <p:nvSpPr>
          <p:cNvPr id="8" name="TextBox 7"/>
          <p:cNvSpPr txBox="1"/>
          <p:nvPr/>
        </p:nvSpPr>
        <p:spPr>
          <a:xfrm>
            <a:off x="4665652" y="3357562"/>
            <a:ext cx="328936" cy="400110"/>
          </a:xfrm>
          <a:prstGeom prst="rect">
            <a:avLst/>
          </a:prstGeom>
          <a:noFill/>
        </p:spPr>
        <p:txBody>
          <a:bodyPr wrap="none" rtlCol="0">
            <a:spAutoFit/>
          </a:bodyPr>
          <a:lstStyle/>
          <a:p>
            <a:r>
              <a:rPr lang="en-US" sz="2000" b="1" i="1" dirty="0" smtClean="0"/>
              <a:t>2</a:t>
            </a:r>
            <a:endParaRPr lang="en-US" sz="2000" b="1" i="1" dirty="0"/>
          </a:p>
        </p:txBody>
      </p:sp>
      <p:sp>
        <p:nvSpPr>
          <p:cNvPr id="9" name="TextBox 8"/>
          <p:cNvSpPr txBox="1"/>
          <p:nvPr/>
        </p:nvSpPr>
        <p:spPr>
          <a:xfrm>
            <a:off x="8809056" y="3071810"/>
            <a:ext cx="328936" cy="400110"/>
          </a:xfrm>
          <a:prstGeom prst="rect">
            <a:avLst/>
          </a:prstGeom>
          <a:noFill/>
        </p:spPr>
        <p:txBody>
          <a:bodyPr wrap="none" rtlCol="0">
            <a:spAutoFit/>
          </a:bodyPr>
          <a:lstStyle/>
          <a:p>
            <a:r>
              <a:rPr lang="en-US" sz="2000" b="1" i="1" dirty="0" smtClean="0"/>
              <a:t>3</a:t>
            </a:r>
            <a:endParaRPr lang="en-US" sz="2000" b="1" i="1" dirty="0"/>
          </a:p>
        </p:txBody>
      </p:sp>
      <p:sp>
        <p:nvSpPr>
          <p:cNvPr id="10" name="TextBox 9"/>
          <p:cNvSpPr txBox="1"/>
          <p:nvPr/>
        </p:nvSpPr>
        <p:spPr>
          <a:xfrm>
            <a:off x="9166246" y="2928934"/>
            <a:ext cx="385042" cy="523220"/>
          </a:xfrm>
          <a:prstGeom prst="rect">
            <a:avLst/>
          </a:prstGeom>
          <a:noFill/>
        </p:spPr>
        <p:txBody>
          <a:bodyPr wrap="none" rtlCol="0">
            <a:spAutoFit/>
          </a:bodyPr>
          <a:lstStyle/>
          <a:p>
            <a:r>
              <a:rPr lang="en-US" sz="2800" b="1" dirty="0" smtClean="0"/>
              <a:t>2</a:t>
            </a:r>
            <a:endParaRPr lang="en-US" sz="2800" b="1" dirty="0"/>
          </a:p>
        </p:txBody>
      </p:sp>
      <p:sp>
        <p:nvSpPr>
          <p:cNvPr id="11" name="TextBox 10"/>
          <p:cNvSpPr txBox="1"/>
          <p:nvPr/>
        </p:nvSpPr>
        <p:spPr>
          <a:xfrm>
            <a:off x="3808396" y="3786190"/>
            <a:ext cx="354584" cy="461665"/>
          </a:xfrm>
          <a:prstGeom prst="rect">
            <a:avLst/>
          </a:prstGeom>
          <a:noFill/>
        </p:spPr>
        <p:txBody>
          <a:bodyPr wrap="none" rtlCol="0">
            <a:spAutoFit/>
          </a:bodyPr>
          <a:lstStyle/>
          <a:p>
            <a:r>
              <a:rPr lang="en-US" b="1" i="1" dirty="0" smtClean="0"/>
              <a:t>0</a:t>
            </a:r>
            <a:endParaRPr lang="en-US" b="1" i="1" dirty="0"/>
          </a:p>
        </p:txBody>
      </p:sp>
      <p:sp>
        <p:nvSpPr>
          <p:cNvPr id="12" name="TextBox 11"/>
          <p:cNvSpPr txBox="1"/>
          <p:nvPr/>
        </p:nvSpPr>
        <p:spPr>
          <a:xfrm>
            <a:off x="4022710" y="2928934"/>
            <a:ext cx="599844" cy="523220"/>
          </a:xfrm>
          <a:prstGeom prst="rect">
            <a:avLst/>
          </a:prstGeom>
          <a:noFill/>
        </p:spPr>
        <p:txBody>
          <a:bodyPr wrap="none" rtlCol="0">
            <a:spAutoFit/>
          </a:bodyPr>
          <a:lstStyle/>
          <a:p>
            <a:r>
              <a:rPr lang="en-US" sz="2800" b="1" dirty="0" smtClean="0">
                <a:latin typeface="Modern No. 20"/>
              </a:rPr>
              <a:t> √3</a:t>
            </a:r>
            <a:endParaRPr lang="en-US" sz="2800" b="1" dirty="0"/>
          </a:p>
        </p:txBody>
      </p:sp>
      <p:sp>
        <p:nvSpPr>
          <p:cNvPr id="13" name="TextBox 12"/>
          <p:cNvSpPr txBox="1"/>
          <p:nvPr/>
        </p:nvSpPr>
        <p:spPr>
          <a:xfrm>
            <a:off x="7165982" y="3714752"/>
            <a:ext cx="354584" cy="461665"/>
          </a:xfrm>
          <a:prstGeom prst="rect">
            <a:avLst/>
          </a:prstGeom>
          <a:noFill/>
        </p:spPr>
        <p:txBody>
          <a:bodyPr wrap="none" rtlCol="0">
            <a:spAutoFit/>
          </a:bodyPr>
          <a:lstStyle/>
          <a:p>
            <a:r>
              <a:rPr lang="en-US" b="1" i="1" dirty="0" smtClean="0"/>
              <a:t>0</a:t>
            </a:r>
            <a:endParaRPr lang="en-US" b="1" i="1" dirty="0"/>
          </a:p>
        </p:txBody>
      </p:sp>
      <p:sp>
        <p:nvSpPr>
          <p:cNvPr id="14" name="TextBox 13"/>
          <p:cNvSpPr txBox="1"/>
          <p:nvPr/>
        </p:nvSpPr>
        <p:spPr>
          <a:xfrm>
            <a:off x="7308858" y="2857496"/>
            <a:ext cx="463588" cy="461665"/>
          </a:xfrm>
          <a:prstGeom prst="rect">
            <a:avLst/>
          </a:prstGeom>
          <a:noFill/>
        </p:spPr>
        <p:txBody>
          <a:bodyPr wrap="none" rtlCol="0">
            <a:spAutoFit/>
          </a:bodyPr>
          <a:lstStyle/>
          <a:p>
            <a:r>
              <a:rPr lang="en-US" b="1" dirty="0" smtClean="0">
                <a:latin typeface="Modern No. 20"/>
              </a:rPr>
              <a:t>√3</a:t>
            </a:r>
            <a:endParaRPr lang="en-US" b="1" dirty="0"/>
          </a:p>
        </p:txBody>
      </p:sp>
      <p:sp>
        <p:nvSpPr>
          <p:cNvPr id="15" name="TextBox 14"/>
          <p:cNvSpPr txBox="1"/>
          <p:nvPr/>
        </p:nvSpPr>
        <p:spPr>
          <a:xfrm>
            <a:off x="2451074" y="4643446"/>
            <a:ext cx="354584" cy="461665"/>
          </a:xfrm>
          <a:prstGeom prst="rect">
            <a:avLst/>
          </a:prstGeom>
          <a:noFill/>
        </p:spPr>
        <p:txBody>
          <a:bodyPr wrap="none" rtlCol="0">
            <a:spAutoFit/>
          </a:bodyPr>
          <a:lstStyle/>
          <a:p>
            <a:r>
              <a:rPr lang="en-US" b="1" dirty="0" smtClean="0"/>
              <a:t>0</a:t>
            </a:r>
            <a:endParaRPr lang="en-US" b="1" dirty="0"/>
          </a:p>
        </p:txBody>
      </p:sp>
      <p:sp>
        <p:nvSpPr>
          <p:cNvPr id="16" name="TextBox 15"/>
          <p:cNvSpPr txBox="1"/>
          <p:nvPr/>
        </p:nvSpPr>
        <p:spPr>
          <a:xfrm>
            <a:off x="2665388" y="3786190"/>
            <a:ext cx="599844" cy="523220"/>
          </a:xfrm>
          <a:prstGeom prst="rect">
            <a:avLst/>
          </a:prstGeom>
          <a:noFill/>
        </p:spPr>
        <p:txBody>
          <a:bodyPr wrap="none" rtlCol="0">
            <a:spAutoFit/>
          </a:bodyPr>
          <a:lstStyle/>
          <a:p>
            <a:r>
              <a:rPr lang="en-US" sz="2800" b="1" dirty="0" smtClean="0">
                <a:latin typeface="Modern No. 20"/>
              </a:rPr>
              <a:t> √3</a:t>
            </a:r>
            <a:endParaRPr lang="en-US" sz="2800" b="1" dirty="0"/>
          </a:p>
        </p:txBody>
      </p:sp>
      <p:sp>
        <p:nvSpPr>
          <p:cNvPr id="17" name="TextBox 16"/>
          <p:cNvSpPr txBox="1"/>
          <p:nvPr/>
        </p:nvSpPr>
        <p:spPr>
          <a:xfrm>
            <a:off x="6022974" y="4714884"/>
            <a:ext cx="354584" cy="461665"/>
          </a:xfrm>
          <a:prstGeom prst="rect">
            <a:avLst/>
          </a:prstGeom>
          <a:noFill/>
        </p:spPr>
        <p:txBody>
          <a:bodyPr wrap="none" rtlCol="0">
            <a:spAutoFit/>
          </a:bodyPr>
          <a:lstStyle/>
          <a:p>
            <a:r>
              <a:rPr lang="en-US" b="1" i="1" dirty="0" smtClean="0"/>
              <a:t>0</a:t>
            </a:r>
            <a:endParaRPr lang="en-US" b="1" i="1" dirty="0"/>
          </a:p>
        </p:txBody>
      </p:sp>
      <p:sp>
        <p:nvSpPr>
          <p:cNvPr id="18" name="TextBox 17"/>
          <p:cNvSpPr txBox="1"/>
          <p:nvPr/>
        </p:nvSpPr>
        <p:spPr>
          <a:xfrm>
            <a:off x="6094412" y="3786190"/>
            <a:ext cx="688009" cy="523220"/>
          </a:xfrm>
          <a:prstGeom prst="rect">
            <a:avLst/>
          </a:prstGeom>
          <a:noFill/>
        </p:spPr>
        <p:txBody>
          <a:bodyPr wrap="none" rtlCol="0">
            <a:spAutoFit/>
          </a:bodyPr>
          <a:lstStyle/>
          <a:p>
            <a:r>
              <a:rPr lang="en-US" sz="2800" b="1" dirty="0" smtClean="0">
                <a:latin typeface="Modern No. 20"/>
              </a:rPr>
              <a:t>  √3</a:t>
            </a:r>
            <a:endParaRPr lang="en-US" sz="2800" b="1" dirty="0"/>
          </a:p>
        </p:txBody>
      </p:sp>
      <p:sp>
        <p:nvSpPr>
          <p:cNvPr id="19" name="TextBox 18"/>
          <p:cNvSpPr txBox="1"/>
          <p:nvPr/>
        </p:nvSpPr>
        <p:spPr>
          <a:xfrm>
            <a:off x="2808264" y="4143380"/>
            <a:ext cx="401072" cy="400110"/>
          </a:xfrm>
          <a:prstGeom prst="rect">
            <a:avLst/>
          </a:prstGeom>
          <a:noFill/>
        </p:spPr>
        <p:txBody>
          <a:bodyPr wrap="none" rtlCol="0">
            <a:spAutoFit/>
          </a:bodyPr>
          <a:lstStyle/>
          <a:p>
            <a:r>
              <a:rPr lang="en-US" sz="2000" b="1" dirty="0" smtClean="0"/>
              <a:t> 3</a:t>
            </a:r>
            <a:endParaRPr lang="en-US" sz="2000" b="1" dirty="0"/>
          </a:p>
        </p:txBody>
      </p:sp>
      <p:sp>
        <p:nvSpPr>
          <p:cNvPr id="20" name="TextBox 19"/>
          <p:cNvSpPr txBox="1"/>
          <p:nvPr/>
        </p:nvSpPr>
        <p:spPr>
          <a:xfrm>
            <a:off x="3808396" y="4214818"/>
            <a:ext cx="401072" cy="400110"/>
          </a:xfrm>
          <a:prstGeom prst="rect">
            <a:avLst/>
          </a:prstGeom>
          <a:noFill/>
        </p:spPr>
        <p:txBody>
          <a:bodyPr wrap="square" rtlCol="0">
            <a:spAutoFit/>
          </a:bodyPr>
          <a:lstStyle/>
          <a:p>
            <a:r>
              <a:rPr lang="en-US" sz="2000" b="1" dirty="0" smtClean="0"/>
              <a:t> 2 </a:t>
            </a:r>
            <a:endParaRPr lang="en-US" sz="2000" b="1" dirty="0"/>
          </a:p>
        </p:txBody>
      </p:sp>
      <p:sp>
        <p:nvSpPr>
          <p:cNvPr id="21" name="TextBox 20"/>
          <p:cNvSpPr txBox="1"/>
          <p:nvPr/>
        </p:nvSpPr>
        <p:spPr>
          <a:xfrm>
            <a:off x="4094148" y="4000504"/>
            <a:ext cx="385042" cy="523220"/>
          </a:xfrm>
          <a:prstGeom prst="rect">
            <a:avLst/>
          </a:prstGeom>
          <a:noFill/>
        </p:spPr>
        <p:txBody>
          <a:bodyPr wrap="none" rtlCol="0">
            <a:spAutoFit/>
          </a:bodyPr>
          <a:lstStyle/>
          <a:p>
            <a:r>
              <a:rPr lang="en-US" sz="2800" b="1" dirty="0" smtClean="0"/>
              <a:t>2</a:t>
            </a:r>
            <a:endParaRPr lang="en-US" sz="2800" b="1" dirty="0"/>
          </a:p>
        </p:txBody>
      </p:sp>
      <p:sp>
        <p:nvSpPr>
          <p:cNvPr id="22" name="TextBox 21"/>
          <p:cNvSpPr txBox="1"/>
          <p:nvPr/>
        </p:nvSpPr>
        <p:spPr>
          <a:xfrm>
            <a:off x="6880230" y="4071942"/>
            <a:ext cx="444352" cy="461665"/>
          </a:xfrm>
          <a:prstGeom prst="rect">
            <a:avLst/>
          </a:prstGeom>
          <a:noFill/>
        </p:spPr>
        <p:txBody>
          <a:bodyPr wrap="none" rtlCol="0">
            <a:spAutoFit/>
          </a:bodyPr>
          <a:lstStyle/>
          <a:p>
            <a:r>
              <a:rPr lang="en-US" b="1" dirty="0" smtClean="0"/>
              <a:t> 3</a:t>
            </a:r>
            <a:endParaRPr lang="en-US" b="1" dirty="0"/>
          </a:p>
        </p:txBody>
      </p:sp>
      <p:sp>
        <p:nvSpPr>
          <p:cNvPr id="23" name="TextBox 22"/>
          <p:cNvSpPr txBox="1"/>
          <p:nvPr/>
        </p:nvSpPr>
        <p:spPr>
          <a:xfrm>
            <a:off x="7523172" y="4071942"/>
            <a:ext cx="444352" cy="461665"/>
          </a:xfrm>
          <a:prstGeom prst="rect">
            <a:avLst/>
          </a:prstGeom>
          <a:noFill/>
        </p:spPr>
        <p:txBody>
          <a:bodyPr wrap="none" rtlCol="0">
            <a:spAutoFit/>
          </a:bodyPr>
          <a:lstStyle/>
          <a:p>
            <a:r>
              <a:rPr lang="en-US" b="1" i="1" dirty="0" smtClean="0"/>
              <a:t> 5</a:t>
            </a:r>
            <a:endParaRPr lang="en-US" b="1" i="1" dirty="0"/>
          </a:p>
        </p:txBody>
      </p:sp>
      <p:sp>
        <p:nvSpPr>
          <p:cNvPr id="24" name="TextBox 23"/>
          <p:cNvSpPr txBox="1"/>
          <p:nvPr/>
        </p:nvSpPr>
        <p:spPr>
          <a:xfrm>
            <a:off x="8023238" y="4143380"/>
            <a:ext cx="357790" cy="461665"/>
          </a:xfrm>
          <a:prstGeom prst="rect">
            <a:avLst/>
          </a:prstGeom>
          <a:noFill/>
        </p:spPr>
        <p:txBody>
          <a:bodyPr wrap="none" rtlCol="0">
            <a:spAutoFit/>
          </a:bodyPr>
          <a:lstStyle/>
          <a:p>
            <a:r>
              <a:rPr lang="en-US" b="1" i="1" dirty="0" smtClean="0"/>
              <a:t>7</a:t>
            </a:r>
            <a:endParaRPr lang="en-US" b="1" i="1" dirty="0"/>
          </a:p>
        </p:txBody>
      </p:sp>
      <p:sp>
        <p:nvSpPr>
          <p:cNvPr id="25" name="TextBox 24"/>
          <p:cNvSpPr txBox="1"/>
          <p:nvPr/>
        </p:nvSpPr>
        <p:spPr>
          <a:xfrm>
            <a:off x="4379900" y="5286388"/>
            <a:ext cx="328936" cy="400110"/>
          </a:xfrm>
          <a:prstGeom prst="rect">
            <a:avLst/>
          </a:prstGeom>
          <a:noFill/>
        </p:spPr>
        <p:txBody>
          <a:bodyPr wrap="none" rtlCol="0">
            <a:spAutoFit/>
          </a:bodyPr>
          <a:lstStyle/>
          <a:p>
            <a:r>
              <a:rPr lang="en-US" sz="2000" b="1" i="1" dirty="0" smtClean="0"/>
              <a:t>0</a:t>
            </a:r>
            <a:endParaRPr lang="en-US" sz="2000" b="1" i="1" dirty="0"/>
          </a:p>
        </p:txBody>
      </p:sp>
      <p:sp>
        <p:nvSpPr>
          <p:cNvPr id="26" name="TextBox 25"/>
          <p:cNvSpPr txBox="1"/>
          <p:nvPr/>
        </p:nvSpPr>
        <p:spPr>
          <a:xfrm>
            <a:off x="4379900" y="4714884"/>
            <a:ext cx="511679" cy="523220"/>
          </a:xfrm>
          <a:prstGeom prst="rect">
            <a:avLst/>
          </a:prstGeom>
          <a:noFill/>
        </p:spPr>
        <p:txBody>
          <a:bodyPr wrap="square" rtlCol="0">
            <a:spAutoFit/>
          </a:bodyPr>
          <a:lstStyle/>
          <a:p>
            <a:r>
              <a:rPr lang="en-US" sz="2800" b="1" dirty="0" smtClean="0">
                <a:latin typeface="Modern No. 20"/>
              </a:rPr>
              <a:t>√3</a:t>
            </a:r>
            <a:endParaRPr lang="en-US" sz="2800" b="1" dirty="0"/>
          </a:p>
        </p:txBody>
      </p:sp>
      <p:sp>
        <p:nvSpPr>
          <p:cNvPr id="27" name="TextBox 26"/>
          <p:cNvSpPr txBox="1"/>
          <p:nvPr/>
        </p:nvSpPr>
        <p:spPr>
          <a:xfrm>
            <a:off x="2522512" y="5000636"/>
            <a:ext cx="401072" cy="400110"/>
          </a:xfrm>
          <a:prstGeom prst="rect">
            <a:avLst/>
          </a:prstGeom>
          <a:noFill/>
        </p:spPr>
        <p:txBody>
          <a:bodyPr wrap="none" rtlCol="0">
            <a:spAutoFit/>
          </a:bodyPr>
          <a:lstStyle/>
          <a:p>
            <a:r>
              <a:rPr lang="en-US" sz="2000" b="1" dirty="0" smtClean="0"/>
              <a:t> 4</a:t>
            </a:r>
            <a:endParaRPr lang="en-US" sz="2000" b="1" dirty="0"/>
          </a:p>
        </p:txBody>
      </p:sp>
      <p:sp>
        <p:nvSpPr>
          <p:cNvPr id="28" name="TextBox 27"/>
          <p:cNvSpPr txBox="1"/>
          <p:nvPr/>
        </p:nvSpPr>
        <p:spPr>
          <a:xfrm>
            <a:off x="3094016" y="4929198"/>
            <a:ext cx="354584" cy="461665"/>
          </a:xfrm>
          <a:prstGeom prst="rect">
            <a:avLst/>
          </a:prstGeom>
          <a:noFill/>
        </p:spPr>
        <p:txBody>
          <a:bodyPr wrap="none" rtlCol="0">
            <a:spAutoFit/>
          </a:bodyPr>
          <a:lstStyle/>
          <a:p>
            <a:r>
              <a:rPr lang="en-US" b="1" dirty="0" smtClean="0"/>
              <a:t>6</a:t>
            </a:r>
            <a:endParaRPr lang="en-US" b="1" dirty="0"/>
          </a:p>
        </p:txBody>
      </p:sp>
      <p:sp>
        <p:nvSpPr>
          <p:cNvPr id="29" name="TextBox 28"/>
          <p:cNvSpPr txBox="1"/>
          <p:nvPr/>
        </p:nvSpPr>
        <p:spPr>
          <a:xfrm>
            <a:off x="4094148" y="5000636"/>
            <a:ext cx="354584" cy="461665"/>
          </a:xfrm>
          <a:prstGeom prst="rect">
            <a:avLst/>
          </a:prstGeom>
          <a:noFill/>
        </p:spPr>
        <p:txBody>
          <a:bodyPr wrap="none" rtlCol="0">
            <a:spAutoFit/>
          </a:bodyPr>
          <a:lstStyle/>
          <a:p>
            <a:r>
              <a:rPr lang="en-US" b="1" dirty="0" smtClean="0"/>
              <a:t>8</a:t>
            </a:r>
            <a:endParaRPr lang="en-US"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dirty="0"/>
          </a:p>
        </p:txBody>
      </p:sp>
      <p:sp>
        <p:nvSpPr>
          <p:cNvPr id="4" name="TextBox 3"/>
          <p:cNvSpPr txBox="1"/>
          <p:nvPr/>
        </p:nvSpPr>
        <p:spPr>
          <a:xfrm>
            <a:off x="165058" y="571480"/>
            <a:ext cx="11787270" cy="2616101"/>
          </a:xfrm>
          <a:prstGeom prst="rect">
            <a:avLst/>
          </a:prstGeom>
          <a:noFill/>
        </p:spPr>
        <p:txBody>
          <a:bodyPr wrap="square" rtlCol="0">
            <a:spAutoFit/>
          </a:bodyPr>
          <a:lstStyle/>
          <a:p>
            <a:r>
              <a:rPr lang="en-US" sz="3600" b="1" dirty="0" smtClean="0">
                <a:ln>
                  <a:solidFill>
                    <a:srgbClr val="C00000"/>
                  </a:solidFill>
                </a:ln>
              </a:rPr>
              <a:t>Question</a:t>
            </a:r>
            <a:r>
              <a:rPr lang="en-US" sz="4000" b="1" dirty="0" smtClean="0">
                <a:ln>
                  <a:solidFill>
                    <a:srgbClr val="C00000"/>
                  </a:solidFill>
                </a:ln>
              </a:rPr>
              <a:t>:-</a:t>
            </a:r>
            <a:r>
              <a:rPr lang="en-US" b="1" dirty="0" smtClean="0"/>
              <a:t>Find the volume generated by revolving one arc of the cycloid </a:t>
            </a:r>
          </a:p>
          <a:p>
            <a:r>
              <a:rPr lang="en-US" b="1" dirty="0" smtClean="0"/>
              <a:t>                   x = a(</a:t>
            </a:r>
            <a:r>
              <a:rPr lang="el-GR" sz="2000" b="1" dirty="0" smtClean="0">
                <a:latin typeface="Century Gothic"/>
              </a:rPr>
              <a:t>θ</a:t>
            </a:r>
            <a:r>
              <a:rPr lang="en-US" b="1" dirty="0" smtClean="0"/>
              <a:t> - sin</a:t>
            </a:r>
            <a:r>
              <a:rPr lang="el-GR" sz="2000" b="1" dirty="0" smtClean="0">
                <a:latin typeface="Century Gothic"/>
              </a:rPr>
              <a:t>θ</a:t>
            </a:r>
            <a:r>
              <a:rPr lang="en-US" b="1" dirty="0" smtClean="0"/>
              <a:t> ) , y = a( 1- </a:t>
            </a:r>
            <a:r>
              <a:rPr lang="en-US" b="1" dirty="0" err="1" smtClean="0"/>
              <a:t>cos</a:t>
            </a:r>
            <a:r>
              <a:rPr lang="el-GR" sz="2000" b="1" dirty="0" smtClean="0"/>
              <a:t>θ</a:t>
            </a:r>
            <a:r>
              <a:rPr lang="en-US" b="1" dirty="0" smtClean="0"/>
              <a:t>) about its base.</a:t>
            </a:r>
          </a:p>
          <a:p>
            <a:endParaRPr lang="en-US" dirty="0" smtClean="0"/>
          </a:p>
          <a:p>
            <a:r>
              <a:rPr lang="en-US" sz="2800" b="1" dirty="0" smtClean="0">
                <a:ln>
                  <a:solidFill>
                    <a:srgbClr val="C00000"/>
                  </a:solidFill>
                </a:ln>
              </a:rPr>
              <a:t>Solution :- </a:t>
            </a:r>
            <a:r>
              <a:rPr lang="en-US" b="1" dirty="0" smtClean="0"/>
              <a:t>The eqn. of the cycloid are x = a(</a:t>
            </a:r>
            <a:r>
              <a:rPr lang="el-GR" sz="2000" b="1" dirty="0" smtClean="0">
                <a:latin typeface="Century Gothic"/>
              </a:rPr>
              <a:t>θ</a:t>
            </a:r>
            <a:r>
              <a:rPr lang="en-US" b="1" dirty="0" smtClean="0"/>
              <a:t> - sin</a:t>
            </a:r>
            <a:r>
              <a:rPr lang="el-GR" sz="2000" b="1" dirty="0" smtClean="0">
                <a:latin typeface="Century Gothic"/>
              </a:rPr>
              <a:t>θ</a:t>
            </a:r>
            <a:r>
              <a:rPr lang="en-US" b="1" dirty="0" smtClean="0"/>
              <a:t> ) , y = a( 1- </a:t>
            </a:r>
            <a:r>
              <a:rPr lang="en-US" b="1" dirty="0" err="1" smtClean="0"/>
              <a:t>cos</a:t>
            </a:r>
            <a:r>
              <a:rPr lang="el-GR" sz="2000" b="1" dirty="0" smtClean="0"/>
              <a:t>θ</a:t>
            </a:r>
            <a:r>
              <a:rPr lang="en-US" b="1" dirty="0" smtClean="0"/>
              <a:t>) </a:t>
            </a:r>
          </a:p>
          <a:p>
            <a:r>
              <a:rPr lang="en-US" b="1" dirty="0" smtClean="0"/>
              <a:t>                 For the arc OPA, </a:t>
            </a:r>
            <a:r>
              <a:rPr lang="el-GR" b="1" dirty="0" smtClean="0">
                <a:latin typeface="Century Gothic"/>
              </a:rPr>
              <a:t>θ</a:t>
            </a:r>
            <a:r>
              <a:rPr lang="en-US" b="1" dirty="0" smtClean="0"/>
              <a:t> varies from 0 to 2</a:t>
            </a:r>
            <a:r>
              <a:rPr lang="el-GR" b="1" dirty="0" smtClean="0"/>
              <a:t>π</a:t>
            </a:r>
            <a:r>
              <a:rPr lang="en-US" b="1" dirty="0" smtClean="0"/>
              <a:t> </a:t>
            </a:r>
          </a:p>
          <a:p>
            <a:r>
              <a:rPr lang="en-US" b="1" dirty="0" smtClean="0"/>
              <a:t>                 Also the base is x-axis.</a:t>
            </a:r>
            <a:r>
              <a:rPr lang="en-US" dirty="0" smtClean="0"/>
              <a:t> </a:t>
            </a:r>
          </a:p>
        </p:txBody>
      </p:sp>
      <p:sp>
        <p:nvSpPr>
          <p:cNvPr id="5" name="Flowchart: Process 4"/>
          <p:cNvSpPr/>
          <p:nvPr/>
        </p:nvSpPr>
        <p:spPr>
          <a:xfrm>
            <a:off x="8094676" y="2857496"/>
            <a:ext cx="3780000" cy="3816000"/>
          </a:xfrm>
          <a:prstGeom prst="flowChartProces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cxnSp>
        <p:nvCxnSpPr>
          <p:cNvPr id="7" name="Straight Arrow Connector 6"/>
          <p:cNvCxnSpPr/>
          <p:nvPr/>
        </p:nvCxnSpPr>
        <p:spPr>
          <a:xfrm rot="5400000" flipH="1" flipV="1">
            <a:off x="7369850" y="4653892"/>
            <a:ext cx="2880000" cy="1588"/>
          </a:xfrm>
          <a:prstGeom prst="straightConnector1">
            <a:avLst/>
          </a:prstGeom>
          <a:ln>
            <a:solidFill>
              <a:srgbClr val="FF0000"/>
            </a:solidFill>
            <a:tailEnd type="arrow"/>
          </a:ln>
        </p:spPr>
        <p:style>
          <a:lnRef idx="3">
            <a:schemeClr val="accent3"/>
          </a:lnRef>
          <a:fillRef idx="0">
            <a:schemeClr val="accent3"/>
          </a:fillRef>
          <a:effectRef idx="2">
            <a:schemeClr val="accent3"/>
          </a:effectRef>
          <a:fontRef idx="minor">
            <a:schemeClr val="tx1"/>
          </a:fontRef>
        </p:style>
      </p:cxnSp>
      <p:cxnSp>
        <p:nvCxnSpPr>
          <p:cNvPr id="9" name="Straight Arrow Connector 8"/>
          <p:cNvCxnSpPr/>
          <p:nvPr/>
        </p:nvCxnSpPr>
        <p:spPr>
          <a:xfrm>
            <a:off x="8380428" y="5715016"/>
            <a:ext cx="2880000"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 name="Freeform 9"/>
          <p:cNvSpPr/>
          <p:nvPr/>
        </p:nvSpPr>
        <p:spPr>
          <a:xfrm>
            <a:off x="8808720" y="4584700"/>
            <a:ext cx="1981200" cy="1145540"/>
          </a:xfrm>
          <a:custGeom>
            <a:avLst/>
            <a:gdLst>
              <a:gd name="connsiteX0" fmla="*/ 0 w 1981200"/>
              <a:gd name="connsiteY0" fmla="*/ 1130300 h 1145540"/>
              <a:gd name="connsiteX1" fmla="*/ 853440 w 1981200"/>
              <a:gd name="connsiteY1" fmla="*/ 2540 h 1145540"/>
              <a:gd name="connsiteX2" fmla="*/ 1981200 w 1981200"/>
              <a:gd name="connsiteY2" fmla="*/ 1145540 h 1145540"/>
            </a:gdLst>
            <a:ahLst/>
            <a:cxnLst>
              <a:cxn ang="0">
                <a:pos x="connsiteX0" y="connsiteY0"/>
              </a:cxn>
              <a:cxn ang="0">
                <a:pos x="connsiteX1" y="connsiteY1"/>
              </a:cxn>
              <a:cxn ang="0">
                <a:pos x="connsiteX2" y="connsiteY2"/>
              </a:cxn>
            </a:cxnLst>
            <a:rect l="l" t="t" r="r" b="b"/>
            <a:pathLst>
              <a:path w="1981200" h="1145540">
                <a:moveTo>
                  <a:pt x="0" y="1130300"/>
                </a:moveTo>
                <a:cubicBezTo>
                  <a:pt x="261620" y="565150"/>
                  <a:pt x="523240" y="0"/>
                  <a:pt x="853440" y="2540"/>
                </a:cubicBezTo>
                <a:cubicBezTo>
                  <a:pt x="1183640" y="5080"/>
                  <a:pt x="1582420" y="575310"/>
                  <a:pt x="1981200" y="1145540"/>
                </a:cubicBezTo>
              </a:path>
            </a:pathLst>
          </a:cu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8451866" y="5643578"/>
            <a:ext cx="452368" cy="461665"/>
          </a:xfrm>
          <a:prstGeom prst="rect">
            <a:avLst/>
          </a:prstGeom>
          <a:noFill/>
        </p:spPr>
        <p:txBody>
          <a:bodyPr wrap="none" rtlCol="0">
            <a:spAutoFit/>
          </a:bodyPr>
          <a:lstStyle/>
          <a:p>
            <a:r>
              <a:rPr lang="en-US" b="1" dirty="0" smtClean="0">
                <a:solidFill>
                  <a:srgbClr val="FFC000"/>
                </a:solidFill>
              </a:rPr>
              <a:t>O</a:t>
            </a:r>
            <a:endParaRPr lang="en-US" b="1" dirty="0">
              <a:solidFill>
                <a:srgbClr val="FFC000"/>
              </a:solidFill>
            </a:endParaRPr>
          </a:p>
        </p:txBody>
      </p:sp>
      <p:sp>
        <p:nvSpPr>
          <p:cNvPr id="12" name="TextBox 11"/>
          <p:cNvSpPr txBox="1"/>
          <p:nvPr/>
        </p:nvSpPr>
        <p:spPr>
          <a:xfrm>
            <a:off x="9523436" y="4143380"/>
            <a:ext cx="367408" cy="461665"/>
          </a:xfrm>
          <a:prstGeom prst="rect">
            <a:avLst/>
          </a:prstGeom>
          <a:noFill/>
        </p:spPr>
        <p:txBody>
          <a:bodyPr wrap="none" rtlCol="0">
            <a:spAutoFit/>
          </a:bodyPr>
          <a:lstStyle/>
          <a:p>
            <a:r>
              <a:rPr lang="en-US" b="1" dirty="0" smtClean="0">
                <a:solidFill>
                  <a:srgbClr val="FFFF00"/>
                </a:solidFill>
              </a:rPr>
              <a:t>P</a:t>
            </a:r>
            <a:endParaRPr lang="en-US" b="1" dirty="0">
              <a:solidFill>
                <a:srgbClr val="FFFF00"/>
              </a:solidFill>
            </a:endParaRPr>
          </a:p>
        </p:txBody>
      </p:sp>
      <p:sp>
        <p:nvSpPr>
          <p:cNvPr id="13" name="TextBox 12"/>
          <p:cNvSpPr txBox="1"/>
          <p:nvPr/>
        </p:nvSpPr>
        <p:spPr>
          <a:xfrm>
            <a:off x="10595006" y="5715016"/>
            <a:ext cx="412292" cy="461665"/>
          </a:xfrm>
          <a:prstGeom prst="rect">
            <a:avLst/>
          </a:prstGeom>
          <a:noFill/>
        </p:spPr>
        <p:txBody>
          <a:bodyPr wrap="none" rtlCol="0">
            <a:spAutoFit/>
          </a:bodyPr>
          <a:lstStyle/>
          <a:p>
            <a:r>
              <a:rPr lang="en-US" b="1" dirty="0" smtClean="0">
                <a:solidFill>
                  <a:srgbClr val="C00000"/>
                </a:solidFill>
              </a:rPr>
              <a:t>A</a:t>
            </a:r>
            <a:endParaRPr lang="en-US" b="1" dirty="0">
              <a:solidFill>
                <a:srgbClr val="C00000"/>
              </a:solidFill>
            </a:endParaRPr>
          </a:p>
        </p:txBody>
      </p:sp>
      <p:sp>
        <p:nvSpPr>
          <p:cNvPr id="14" name="TextBox 13"/>
          <p:cNvSpPr txBox="1"/>
          <p:nvPr/>
        </p:nvSpPr>
        <p:spPr>
          <a:xfrm>
            <a:off x="8094676" y="5286388"/>
            <a:ext cx="667170" cy="369332"/>
          </a:xfrm>
          <a:prstGeom prst="rect">
            <a:avLst/>
          </a:prstGeom>
          <a:noFill/>
        </p:spPr>
        <p:txBody>
          <a:bodyPr wrap="none" rtlCol="0">
            <a:spAutoFit/>
          </a:bodyPr>
          <a:lstStyle/>
          <a:p>
            <a:r>
              <a:rPr lang="el-GR" sz="1800" b="1" dirty="0" smtClean="0">
                <a:solidFill>
                  <a:srgbClr val="FF0000"/>
                </a:solidFill>
              </a:rPr>
              <a:t>θ</a:t>
            </a:r>
            <a:r>
              <a:rPr lang="en-US" sz="1800" b="1" dirty="0" smtClean="0">
                <a:solidFill>
                  <a:srgbClr val="FF0000"/>
                </a:solidFill>
              </a:rPr>
              <a:t>= 0</a:t>
            </a:r>
            <a:endParaRPr lang="en-US" sz="1800" b="1" dirty="0">
              <a:solidFill>
                <a:srgbClr val="FF0000"/>
              </a:solidFill>
            </a:endParaRPr>
          </a:p>
        </p:txBody>
      </p:sp>
      <p:sp>
        <p:nvSpPr>
          <p:cNvPr id="15" name="TextBox 14"/>
          <p:cNvSpPr txBox="1"/>
          <p:nvPr/>
        </p:nvSpPr>
        <p:spPr>
          <a:xfrm>
            <a:off x="10666444" y="5143512"/>
            <a:ext cx="952505" cy="461665"/>
          </a:xfrm>
          <a:prstGeom prst="rect">
            <a:avLst/>
          </a:prstGeom>
          <a:noFill/>
        </p:spPr>
        <p:txBody>
          <a:bodyPr wrap="none" rtlCol="0">
            <a:spAutoFit/>
          </a:bodyPr>
          <a:lstStyle/>
          <a:p>
            <a:r>
              <a:rPr lang="el-GR" sz="2000" b="1" dirty="0" smtClean="0">
                <a:solidFill>
                  <a:srgbClr val="FF0000"/>
                </a:solidFill>
                <a:latin typeface="Century Gothic"/>
              </a:rPr>
              <a:t>θ</a:t>
            </a:r>
            <a:r>
              <a:rPr lang="en-US" b="1" dirty="0" smtClean="0">
                <a:solidFill>
                  <a:srgbClr val="FF0000"/>
                </a:solidFill>
              </a:rPr>
              <a:t>=2</a:t>
            </a:r>
            <a:r>
              <a:rPr lang="el-GR" b="1" dirty="0" smtClean="0">
                <a:solidFill>
                  <a:srgbClr val="FF0000"/>
                </a:solidFill>
              </a:rPr>
              <a:t>π</a:t>
            </a:r>
            <a:endParaRPr lang="en-US" b="1" dirty="0">
              <a:solidFill>
                <a:srgbClr val="FF0000"/>
              </a:solidFill>
            </a:endParaRPr>
          </a:p>
        </p:txBody>
      </p:sp>
      <p:sp>
        <p:nvSpPr>
          <p:cNvPr id="16" name="TextBox 15"/>
          <p:cNvSpPr txBox="1"/>
          <p:nvPr/>
        </p:nvSpPr>
        <p:spPr>
          <a:xfrm>
            <a:off x="11237948" y="5500702"/>
            <a:ext cx="394660" cy="461665"/>
          </a:xfrm>
          <a:prstGeom prst="rect">
            <a:avLst/>
          </a:prstGeom>
          <a:noFill/>
        </p:spPr>
        <p:txBody>
          <a:bodyPr wrap="none" rtlCol="0">
            <a:spAutoFit/>
          </a:bodyPr>
          <a:lstStyle/>
          <a:p>
            <a:r>
              <a:rPr lang="en-US" b="1" i="1" dirty="0" smtClean="0">
                <a:solidFill>
                  <a:srgbClr val="7030A0"/>
                </a:solidFill>
              </a:rPr>
              <a:t>X</a:t>
            </a:r>
            <a:endParaRPr lang="en-US" b="1" i="1" dirty="0">
              <a:solidFill>
                <a:srgbClr val="7030A0"/>
              </a:solidFill>
            </a:endParaRPr>
          </a:p>
        </p:txBody>
      </p:sp>
      <p:sp>
        <p:nvSpPr>
          <p:cNvPr id="17" name="TextBox 16"/>
          <p:cNvSpPr txBox="1"/>
          <p:nvPr/>
        </p:nvSpPr>
        <p:spPr>
          <a:xfrm>
            <a:off x="8737618" y="2857496"/>
            <a:ext cx="375424" cy="461665"/>
          </a:xfrm>
          <a:prstGeom prst="rect">
            <a:avLst/>
          </a:prstGeom>
          <a:noFill/>
        </p:spPr>
        <p:txBody>
          <a:bodyPr wrap="none" rtlCol="0">
            <a:spAutoFit/>
          </a:bodyPr>
          <a:lstStyle/>
          <a:p>
            <a:r>
              <a:rPr lang="en-US" b="1" i="1" dirty="0" smtClean="0">
                <a:solidFill>
                  <a:srgbClr val="7030A0"/>
                </a:solidFill>
              </a:rPr>
              <a:t>Y</a:t>
            </a:r>
            <a:endParaRPr lang="en-US" b="1" i="1" dirty="0">
              <a:solidFill>
                <a:srgbClr val="7030A0"/>
              </a:solidFill>
            </a:endParaRPr>
          </a:p>
        </p:txBody>
      </p:sp>
      <p:sp>
        <p:nvSpPr>
          <p:cNvPr id="18" name="TextBox 17"/>
          <p:cNvSpPr txBox="1"/>
          <p:nvPr/>
        </p:nvSpPr>
        <p:spPr>
          <a:xfrm>
            <a:off x="593686" y="3429000"/>
            <a:ext cx="6429420" cy="1754326"/>
          </a:xfrm>
          <a:prstGeom prst="rect">
            <a:avLst/>
          </a:prstGeom>
          <a:noFill/>
        </p:spPr>
        <p:txBody>
          <a:bodyPr wrap="square" rtlCol="0">
            <a:spAutoFit/>
          </a:bodyPr>
          <a:lstStyle/>
          <a:p>
            <a:r>
              <a:rPr lang="en-US" b="1" dirty="0" smtClean="0"/>
              <a:t>Required volume = </a:t>
            </a:r>
            <a:r>
              <a:rPr lang="en-US" sz="5400" dirty="0" smtClean="0">
                <a:latin typeface="Modern No. 20"/>
              </a:rPr>
              <a:t>∫</a:t>
            </a:r>
            <a:r>
              <a:rPr lang="el-GR" sz="2800" b="1" dirty="0" smtClean="0">
                <a:latin typeface="Modern No. 20"/>
              </a:rPr>
              <a:t>π</a:t>
            </a:r>
            <a:r>
              <a:rPr lang="en-US" sz="2800" b="1" dirty="0" smtClean="0">
                <a:latin typeface="Modern No. 20"/>
              </a:rPr>
              <a:t>y  (</a:t>
            </a:r>
            <a:r>
              <a:rPr lang="en-US" sz="2800" b="1" dirty="0" err="1" smtClean="0">
                <a:latin typeface="Modern No. 20"/>
              </a:rPr>
              <a:t>dx</a:t>
            </a:r>
            <a:r>
              <a:rPr lang="en-US" sz="2800" b="1" dirty="0" smtClean="0">
                <a:latin typeface="Modern No. 20"/>
              </a:rPr>
              <a:t>/d</a:t>
            </a:r>
            <a:r>
              <a:rPr lang="el-GR" sz="2800" b="1" dirty="0" smtClean="0">
                <a:latin typeface="Century Gothic"/>
              </a:rPr>
              <a:t>θ</a:t>
            </a:r>
            <a:r>
              <a:rPr lang="en-US" sz="2800" b="1" dirty="0" smtClean="0">
                <a:latin typeface="Century Gothic"/>
              </a:rPr>
              <a:t>)d</a:t>
            </a:r>
            <a:r>
              <a:rPr lang="el-GR" sz="2800" b="1" dirty="0" smtClean="0">
                <a:latin typeface="Century Gothic"/>
              </a:rPr>
              <a:t>θ</a:t>
            </a:r>
            <a:endParaRPr lang="en-US" sz="2800" b="1" dirty="0" smtClean="0">
              <a:latin typeface="Century Gothic"/>
            </a:endParaRPr>
          </a:p>
          <a:p>
            <a:r>
              <a:rPr lang="en-US" sz="2800" b="1" dirty="0" smtClean="0">
                <a:latin typeface="Century Gothic"/>
              </a:rPr>
              <a:t>=</a:t>
            </a:r>
            <a:r>
              <a:rPr lang="en-US" sz="5400" dirty="0" smtClean="0">
                <a:latin typeface="Modern No. 20"/>
              </a:rPr>
              <a:t>∫</a:t>
            </a:r>
            <a:r>
              <a:rPr lang="el-GR" sz="3200" b="1" dirty="0" smtClean="0">
                <a:latin typeface="Modern No. 20"/>
              </a:rPr>
              <a:t>π</a:t>
            </a:r>
            <a:r>
              <a:rPr lang="en-US" sz="3200" b="1" dirty="0" smtClean="0">
                <a:latin typeface="Modern No. 20"/>
              </a:rPr>
              <a:t>a  (1-cos</a:t>
            </a:r>
            <a:r>
              <a:rPr lang="el-GR" b="1" dirty="0" smtClean="0">
                <a:latin typeface="Century Gothic"/>
              </a:rPr>
              <a:t>θ</a:t>
            </a:r>
            <a:r>
              <a:rPr lang="en-US" b="1" dirty="0" smtClean="0">
                <a:latin typeface="Century Gothic"/>
              </a:rPr>
              <a:t>) . a(1- </a:t>
            </a:r>
            <a:r>
              <a:rPr lang="en-US" b="1" dirty="0" err="1" smtClean="0">
                <a:latin typeface="Century Gothic"/>
              </a:rPr>
              <a:t>cos</a:t>
            </a:r>
            <a:r>
              <a:rPr lang="el-GR" b="1" dirty="0" smtClean="0">
                <a:latin typeface="Century Gothic"/>
              </a:rPr>
              <a:t>θ</a:t>
            </a:r>
            <a:r>
              <a:rPr lang="en-US" b="1" dirty="0" smtClean="0">
                <a:latin typeface="Century Gothic"/>
              </a:rPr>
              <a:t>) d</a:t>
            </a:r>
            <a:r>
              <a:rPr lang="el-GR" b="1" dirty="0" smtClean="0">
                <a:latin typeface="Century Gothic"/>
              </a:rPr>
              <a:t>θ</a:t>
            </a:r>
            <a:endParaRPr lang="en-US" sz="2800" b="1" dirty="0"/>
          </a:p>
        </p:txBody>
      </p:sp>
      <p:sp>
        <p:nvSpPr>
          <p:cNvPr id="19" name="TextBox 18"/>
          <p:cNvSpPr txBox="1"/>
          <p:nvPr/>
        </p:nvSpPr>
        <p:spPr>
          <a:xfrm>
            <a:off x="3451206" y="4143380"/>
            <a:ext cx="328936" cy="400110"/>
          </a:xfrm>
          <a:prstGeom prst="rect">
            <a:avLst/>
          </a:prstGeom>
          <a:noFill/>
        </p:spPr>
        <p:txBody>
          <a:bodyPr wrap="none" rtlCol="0">
            <a:spAutoFit/>
          </a:bodyPr>
          <a:lstStyle/>
          <a:p>
            <a:r>
              <a:rPr lang="en-US" sz="2000" b="1" dirty="0" smtClean="0"/>
              <a:t>0</a:t>
            </a:r>
            <a:endParaRPr lang="en-US" sz="2000" b="1" dirty="0"/>
          </a:p>
        </p:txBody>
      </p:sp>
      <p:sp>
        <p:nvSpPr>
          <p:cNvPr id="20" name="TextBox 19"/>
          <p:cNvSpPr txBox="1"/>
          <p:nvPr/>
        </p:nvSpPr>
        <p:spPr>
          <a:xfrm>
            <a:off x="3594082" y="3214686"/>
            <a:ext cx="502061" cy="400110"/>
          </a:xfrm>
          <a:prstGeom prst="rect">
            <a:avLst/>
          </a:prstGeom>
          <a:noFill/>
        </p:spPr>
        <p:txBody>
          <a:bodyPr wrap="none" rtlCol="0">
            <a:spAutoFit/>
          </a:bodyPr>
          <a:lstStyle/>
          <a:p>
            <a:r>
              <a:rPr lang="en-US" sz="2000" b="1" i="1" dirty="0" smtClean="0"/>
              <a:t>2</a:t>
            </a:r>
            <a:r>
              <a:rPr lang="el-GR" sz="2000" b="1" i="1" dirty="0" smtClean="0"/>
              <a:t>π</a:t>
            </a:r>
            <a:endParaRPr lang="en-US" sz="2000" b="1" i="1" dirty="0"/>
          </a:p>
        </p:txBody>
      </p:sp>
      <p:sp>
        <p:nvSpPr>
          <p:cNvPr id="21" name="TextBox 20"/>
          <p:cNvSpPr txBox="1"/>
          <p:nvPr/>
        </p:nvSpPr>
        <p:spPr>
          <a:xfrm>
            <a:off x="4094148" y="3714752"/>
            <a:ext cx="401072" cy="400110"/>
          </a:xfrm>
          <a:prstGeom prst="rect">
            <a:avLst/>
          </a:prstGeom>
          <a:noFill/>
        </p:spPr>
        <p:txBody>
          <a:bodyPr wrap="none" rtlCol="0">
            <a:spAutoFit/>
          </a:bodyPr>
          <a:lstStyle/>
          <a:p>
            <a:r>
              <a:rPr lang="en-US" sz="2000" b="1" i="1" dirty="0" smtClean="0"/>
              <a:t> 2</a:t>
            </a:r>
            <a:endParaRPr lang="en-US" sz="2000" b="1" i="1" dirty="0"/>
          </a:p>
        </p:txBody>
      </p:sp>
      <p:sp>
        <p:nvSpPr>
          <p:cNvPr id="22" name="TextBox 21"/>
          <p:cNvSpPr txBox="1"/>
          <p:nvPr/>
        </p:nvSpPr>
        <p:spPr>
          <a:xfrm>
            <a:off x="1522380" y="4572008"/>
            <a:ext cx="401072" cy="400110"/>
          </a:xfrm>
          <a:prstGeom prst="rect">
            <a:avLst/>
          </a:prstGeom>
          <a:noFill/>
        </p:spPr>
        <p:txBody>
          <a:bodyPr wrap="none" rtlCol="0">
            <a:spAutoFit/>
          </a:bodyPr>
          <a:lstStyle/>
          <a:p>
            <a:r>
              <a:rPr lang="en-US" sz="2000" b="1" i="1" dirty="0" smtClean="0"/>
              <a:t>2 </a:t>
            </a:r>
            <a:endParaRPr lang="en-US" sz="2000" b="1" i="1" dirty="0"/>
          </a:p>
        </p:txBody>
      </p:sp>
      <p:sp>
        <p:nvSpPr>
          <p:cNvPr id="23" name="TextBox 22"/>
          <p:cNvSpPr txBox="1"/>
          <p:nvPr/>
        </p:nvSpPr>
        <p:spPr>
          <a:xfrm>
            <a:off x="3022578" y="4500570"/>
            <a:ext cx="327334" cy="400110"/>
          </a:xfrm>
          <a:prstGeom prst="rect">
            <a:avLst/>
          </a:prstGeom>
          <a:noFill/>
        </p:spPr>
        <p:txBody>
          <a:bodyPr wrap="none" rtlCol="0">
            <a:spAutoFit/>
          </a:bodyPr>
          <a:lstStyle/>
          <a:p>
            <a:r>
              <a:rPr lang="en-US" sz="2000" b="1" i="1" dirty="0" smtClean="0"/>
              <a:t>2</a:t>
            </a:r>
            <a:endParaRPr lang="en-US" sz="2000" b="1" i="1" dirty="0"/>
          </a:p>
        </p:txBody>
      </p:sp>
      <p:sp>
        <p:nvSpPr>
          <p:cNvPr id="24" name="TextBox 23"/>
          <p:cNvSpPr txBox="1"/>
          <p:nvPr/>
        </p:nvSpPr>
        <p:spPr>
          <a:xfrm>
            <a:off x="1093752" y="4214818"/>
            <a:ext cx="574196" cy="400110"/>
          </a:xfrm>
          <a:prstGeom prst="rect">
            <a:avLst/>
          </a:prstGeom>
          <a:noFill/>
        </p:spPr>
        <p:txBody>
          <a:bodyPr wrap="none" rtlCol="0">
            <a:spAutoFit/>
          </a:bodyPr>
          <a:lstStyle/>
          <a:p>
            <a:r>
              <a:rPr lang="en-US" sz="2000" b="1" i="1" dirty="0" smtClean="0"/>
              <a:t> 2</a:t>
            </a:r>
            <a:r>
              <a:rPr lang="el-GR" sz="2000" b="1" i="1" dirty="0" smtClean="0"/>
              <a:t>π</a:t>
            </a:r>
            <a:endParaRPr lang="en-US" sz="2000" b="1" i="1" dirty="0"/>
          </a:p>
        </p:txBody>
      </p:sp>
      <p:sp>
        <p:nvSpPr>
          <p:cNvPr id="26" name="TextBox 25"/>
          <p:cNvSpPr txBox="1"/>
          <p:nvPr/>
        </p:nvSpPr>
        <p:spPr>
          <a:xfrm>
            <a:off x="879438" y="5000636"/>
            <a:ext cx="328936" cy="400110"/>
          </a:xfrm>
          <a:prstGeom prst="rect">
            <a:avLst/>
          </a:prstGeom>
          <a:noFill/>
        </p:spPr>
        <p:txBody>
          <a:bodyPr wrap="none" rtlCol="0">
            <a:spAutoFit/>
          </a:bodyPr>
          <a:lstStyle/>
          <a:p>
            <a:r>
              <a:rPr lang="en-US" sz="2000" b="1" i="1" dirty="0" smtClean="0"/>
              <a:t>0</a:t>
            </a:r>
            <a:endParaRPr lang="en-US" sz="2000" b="1"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dirty="0"/>
          </a:p>
        </p:txBody>
      </p:sp>
      <p:sp>
        <p:nvSpPr>
          <p:cNvPr id="5" name="TextBox 4"/>
          <p:cNvSpPr txBox="1"/>
          <p:nvPr/>
        </p:nvSpPr>
        <p:spPr>
          <a:xfrm>
            <a:off x="236496" y="642918"/>
            <a:ext cx="11715832" cy="5139869"/>
          </a:xfrm>
          <a:prstGeom prst="rect">
            <a:avLst/>
          </a:prstGeom>
          <a:noFill/>
        </p:spPr>
        <p:txBody>
          <a:bodyPr wrap="square" rtlCol="0">
            <a:spAutoFit/>
          </a:bodyPr>
          <a:lstStyle/>
          <a:p>
            <a:r>
              <a:rPr lang="en-US" dirty="0" smtClean="0"/>
              <a:t>= </a:t>
            </a:r>
            <a:r>
              <a:rPr lang="en-US" b="1" dirty="0" smtClean="0"/>
              <a:t>2</a:t>
            </a:r>
            <a:r>
              <a:rPr lang="el-GR" b="1" dirty="0" smtClean="0"/>
              <a:t>π</a:t>
            </a:r>
            <a:r>
              <a:rPr lang="en-US" b="1" dirty="0" smtClean="0"/>
              <a:t>a</a:t>
            </a:r>
            <a:r>
              <a:rPr lang="en-US" dirty="0" smtClean="0"/>
              <a:t>  </a:t>
            </a:r>
            <a:r>
              <a:rPr lang="en-US" sz="6000" dirty="0" smtClean="0">
                <a:latin typeface="Modern No. 20"/>
              </a:rPr>
              <a:t>∫</a:t>
            </a:r>
            <a:r>
              <a:rPr lang="en-US" b="1" dirty="0" smtClean="0">
                <a:latin typeface="Modern No. 20"/>
              </a:rPr>
              <a:t>( 1</a:t>
            </a:r>
            <a:r>
              <a:rPr lang="en-US" sz="3200" b="1" dirty="0" smtClean="0">
                <a:latin typeface="Modern No. 20"/>
              </a:rPr>
              <a:t>-</a:t>
            </a:r>
            <a:r>
              <a:rPr lang="en-US" b="1" dirty="0" smtClean="0">
                <a:latin typeface="Modern No. 20"/>
              </a:rPr>
              <a:t>cos </a:t>
            </a:r>
            <a:r>
              <a:rPr lang="el-GR" b="1" dirty="0" smtClean="0">
                <a:latin typeface="Century Gothic"/>
              </a:rPr>
              <a:t>θ</a:t>
            </a:r>
            <a:r>
              <a:rPr lang="en-US" b="1" dirty="0" smtClean="0">
                <a:latin typeface="Century Gothic"/>
              </a:rPr>
              <a:t> )  d</a:t>
            </a:r>
            <a:r>
              <a:rPr lang="el-GR" b="1" dirty="0" smtClean="0">
                <a:latin typeface="Century Gothic"/>
              </a:rPr>
              <a:t>θ</a:t>
            </a:r>
            <a:r>
              <a:rPr lang="en-US" b="1" dirty="0" smtClean="0">
                <a:latin typeface="Century Gothic"/>
              </a:rPr>
              <a:t> = 2</a:t>
            </a:r>
            <a:r>
              <a:rPr lang="el-GR" b="1" dirty="0" smtClean="0">
                <a:latin typeface="Century Gothic"/>
              </a:rPr>
              <a:t>π</a:t>
            </a:r>
            <a:r>
              <a:rPr lang="en-US" b="1" dirty="0" smtClean="0">
                <a:latin typeface="Century Gothic"/>
              </a:rPr>
              <a:t>a  </a:t>
            </a:r>
            <a:r>
              <a:rPr lang="en-US" sz="6000" b="1" dirty="0" smtClean="0">
                <a:latin typeface="Modern No. 20"/>
              </a:rPr>
              <a:t>∫</a:t>
            </a:r>
            <a:r>
              <a:rPr lang="en-US" b="1" dirty="0" smtClean="0">
                <a:latin typeface="Modern No. 20"/>
              </a:rPr>
              <a:t>( 2 sin   </a:t>
            </a:r>
            <a:r>
              <a:rPr lang="el-GR" sz="2000" b="1" dirty="0" smtClean="0">
                <a:latin typeface="Century Gothic"/>
              </a:rPr>
              <a:t>θ</a:t>
            </a:r>
            <a:r>
              <a:rPr lang="en-US" sz="2000" b="1" dirty="0" smtClean="0">
                <a:latin typeface="Century Gothic"/>
              </a:rPr>
              <a:t>/2 </a:t>
            </a:r>
            <a:r>
              <a:rPr lang="en-US" b="1" dirty="0" smtClean="0">
                <a:latin typeface="Century Gothic"/>
              </a:rPr>
              <a:t>)  </a:t>
            </a:r>
            <a:r>
              <a:rPr lang="en-US" sz="2000" b="1" dirty="0" smtClean="0">
                <a:latin typeface="Century Gothic"/>
              </a:rPr>
              <a:t>d</a:t>
            </a:r>
            <a:r>
              <a:rPr lang="el-GR" sz="2000" b="1" dirty="0" smtClean="0">
                <a:latin typeface="Century Gothic"/>
              </a:rPr>
              <a:t>θ</a:t>
            </a:r>
            <a:endParaRPr lang="en-US" sz="2000" b="1" dirty="0" smtClean="0">
              <a:latin typeface="Century Gothic"/>
            </a:endParaRPr>
          </a:p>
          <a:p>
            <a:endParaRPr lang="en-US" sz="2000" b="1" dirty="0" smtClean="0">
              <a:latin typeface="Century Gothic"/>
            </a:endParaRPr>
          </a:p>
          <a:p>
            <a:r>
              <a:rPr lang="en-US" b="1" dirty="0" smtClean="0">
                <a:latin typeface="Century Gothic"/>
              </a:rPr>
              <a:t>= 16</a:t>
            </a:r>
            <a:r>
              <a:rPr lang="el-GR" b="1" dirty="0" smtClean="0">
                <a:latin typeface="Century Gothic"/>
              </a:rPr>
              <a:t>π</a:t>
            </a:r>
            <a:r>
              <a:rPr lang="en-US" b="1" dirty="0" smtClean="0">
                <a:latin typeface="Century Gothic"/>
              </a:rPr>
              <a:t>a </a:t>
            </a:r>
            <a:r>
              <a:rPr lang="en-US" sz="6000" dirty="0" smtClean="0">
                <a:latin typeface="Modern No. 20"/>
              </a:rPr>
              <a:t>∫</a:t>
            </a:r>
            <a:r>
              <a:rPr lang="en-US" sz="2800" b="1" dirty="0" smtClean="0">
                <a:latin typeface="Modern No. 20"/>
              </a:rPr>
              <a:t>sin</a:t>
            </a:r>
            <a:r>
              <a:rPr lang="en-US" b="1" dirty="0" smtClean="0">
                <a:latin typeface="Modern No. 20"/>
              </a:rPr>
              <a:t>  </a:t>
            </a:r>
            <a:r>
              <a:rPr lang="el-GR" sz="2000" b="1" dirty="0" smtClean="0">
                <a:latin typeface="Century Gothic"/>
              </a:rPr>
              <a:t>θ</a:t>
            </a:r>
            <a:r>
              <a:rPr lang="en-US" sz="2000" b="1" dirty="0" smtClean="0">
                <a:latin typeface="Century Gothic"/>
              </a:rPr>
              <a:t>/2 d</a:t>
            </a:r>
            <a:r>
              <a:rPr lang="el-GR" sz="2000" b="1" dirty="0" smtClean="0">
                <a:latin typeface="Century Gothic"/>
              </a:rPr>
              <a:t>θ</a:t>
            </a:r>
            <a:r>
              <a:rPr lang="en-US" sz="2000" b="1" dirty="0" smtClean="0">
                <a:latin typeface="Century Gothic"/>
              </a:rPr>
              <a:t>              </a:t>
            </a:r>
            <a:r>
              <a:rPr lang="en-US" sz="4400" b="1" dirty="0" smtClean="0">
                <a:latin typeface="Century Gothic"/>
              </a:rPr>
              <a:t>[ </a:t>
            </a:r>
            <a:r>
              <a:rPr lang="en-US" b="1" dirty="0" smtClean="0">
                <a:latin typeface="Century Gothic"/>
              </a:rPr>
              <a:t>Put </a:t>
            </a:r>
            <a:r>
              <a:rPr lang="el-GR" b="1" dirty="0" smtClean="0">
                <a:latin typeface="Century Gothic"/>
              </a:rPr>
              <a:t>θ</a:t>
            </a:r>
            <a:r>
              <a:rPr lang="en-US" b="1" dirty="0" smtClean="0">
                <a:latin typeface="Century Gothic"/>
              </a:rPr>
              <a:t>/2 = </a:t>
            </a:r>
            <a:r>
              <a:rPr lang="en-US" sz="3600" b="1" dirty="0" smtClean="0">
                <a:latin typeface="Modern No. 20"/>
              </a:rPr>
              <a:t>ø </a:t>
            </a:r>
            <a:r>
              <a:rPr lang="en-US" b="1" dirty="0" smtClean="0">
                <a:latin typeface="Modern No. 20"/>
              </a:rPr>
              <a:t>, </a:t>
            </a:r>
            <a:r>
              <a:rPr lang="bo-CN" b="1" dirty="0" smtClean="0">
                <a:latin typeface="Microsoft Himalaya"/>
                <a:ea typeface="Microsoft Himalaya"/>
                <a:cs typeface="Microsoft Himalaya"/>
              </a:rPr>
              <a:t>༜</a:t>
            </a:r>
            <a:r>
              <a:rPr lang="en-US" b="1" dirty="0" smtClean="0">
                <a:latin typeface="Microsoft Himalaya"/>
                <a:ea typeface="Microsoft Himalaya"/>
                <a:cs typeface="Microsoft Himalaya"/>
              </a:rPr>
              <a:t> </a:t>
            </a:r>
            <a:r>
              <a:rPr lang="en-US" b="1" dirty="0" smtClean="0">
                <a:latin typeface="Century Gothic"/>
                <a:ea typeface="Microsoft Himalaya"/>
                <a:cs typeface="Microsoft Himalaya"/>
              </a:rPr>
              <a:t>d</a:t>
            </a:r>
            <a:r>
              <a:rPr lang="el-GR" b="1" dirty="0" smtClean="0">
                <a:latin typeface="Century Gothic"/>
                <a:ea typeface="Microsoft Himalaya"/>
                <a:cs typeface="Microsoft Himalaya"/>
              </a:rPr>
              <a:t>θ</a:t>
            </a:r>
            <a:r>
              <a:rPr lang="en-US" b="1" dirty="0" smtClean="0">
                <a:latin typeface="Century Gothic"/>
                <a:ea typeface="Microsoft Himalaya"/>
                <a:cs typeface="Microsoft Himalaya"/>
              </a:rPr>
              <a:t> = 2d</a:t>
            </a:r>
            <a:r>
              <a:rPr lang="en-US" sz="3200" b="1" dirty="0" smtClean="0">
                <a:latin typeface="Modern No. 20"/>
                <a:ea typeface="Microsoft Himalaya"/>
                <a:cs typeface="Microsoft Himalaya"/>
              </a:rPr>
              <a:t>ø </a:t>
            </a:r>
            <a:r>
              <a:rPr lang="en-US" sz="6000" dirty="0" smtClean="0">
                <a:latin typeface="Modern No. 20"/>
                <a:ea typeface="Microsoft Himalaya"/>
                <a:cs typeface="Microsoft Himalaya"/>
              </a:rPr>
              <a:t>] </a:t>
            </a:r>
          </a:p>
          <a:p>
            <a:endParaRPr lang="en-US" sz="6000" dirty="0" smtClean="0">
              <a:latin typeface="Modern No. 20"/>
              <a:ea typeface="Microsoft Himalaya"/>
              <a:cs typeface="Microsoft Himalaya"/>
            </a:endParaRPr>
          </a:p>
          <a:p>
            <a:r>
              <a:rPr lang="en-US" sz="6000" dirty="0" smtClean="0">
                <a:latin typeface="Modern No. 20"/>
                <a:ea typeface="Microsoft Himalaya"/>
                <a:cs typeface="Microsoft Himalaya"/>
              </a:rPr>
              <a:t>=</a:t>
            </a:r>
            <a:r>
              <a:rPr lang="en-US" sz="2800" b="1" dirty="0" smtClean="0">
                <a:latin typeface="Modern No. 20"/>
                <a:ea typeface="Microsoft Himalaya"/>
                <a:cs typeface="Microsoft Himalaya"/>
              </a:rPr>
              <a:t>32</a:t>
            </a:r>
            <a:r>
              <a:rPr lang="el-GR" sz="2800" b="1" dirty="0" smtClean="0">
                <a:latin typeface="Modern No. 20"/>
                <a:ea typeface="Microsoft Himalaya"/>
                <a:cs typeface="Microsoft Himalaya"/>
              </a:rPr>
              <a:t>π</a:t>
            </a:r>
            <a:r>
              <a:rPr lang="en-US" sz="2800" b="1" dirty="0" smtClean="0">
                <a:latin typeface="Modern No. 20"/>
                <a:ea typeface="Microsoft Himalaya"/>
                <a:cs typeface="Microsoft Himalaya"/>
              </a:rPr>
              <a:t>a  </a:t>
            </a:r>
            <a:r>
              <a:rPr lang="en-US" sz="6000" dirty="0" smtClean="0">
                <a:latin typeface="Modern No. 20"/>
                <a:ea typeface="Microsoft Himalaya"/>
                <a:cs typeface="Microsoft Himalaya"/>
              </a:rPr>
              <a:t>∫</a:t>
            </a:r>
            <a:r>
              <a:rPr lang="en-US" sz="2800" b="1" dirty="0" smtClean="0">
                <a:latin typeface="Modern No. 20"/>
                <a:ea typeface="Microsoft Himalaya"/>
                <a:cs typeface="Microsoft Himalaya"/>
              </a:rPr>
              <a:t>sin  ø </a:t>
            </a:r>
            <a:r>
              <a:rPr lang="en-US" sz="2800" b="1" dirty="0" err="1" smtClean="0">
                <a:latin typeface="Modern No. 20"/>
                <a:ea typeface="Microsoft Himalaya"/>
                <a:cs typeface="Microsoft Himalaya"/>
              </a:rPr>
              <a:t>dø</a:t>
            </a:r>
            <a:r>
              <a:rPr lang="en-US" sz="2800" b="1" dirty="0" smtClean="0">
                <a:latin typeface="Modern No. 20"/>
                <a:ea typeface="Microsoft Himalaya"/>
                <a:cs typeface="Microsoft Himalaya"/>
              </a:rPr>
              <a:t> = 32 </a:t>
            </a:r>
            <a:r>
              <a:rPr lang="el-GR" sz="2800" b="1" dirty="0" smtClean="0">
                <a:latin typeface="Modern No. 20"/>
                <a:ea typeface="Microsoft Himalaya"/>
                <a:cs typeface="Microsoft Himalaya"/>
              </a:rPr>
              <a:t>π</a:t>
            </a:r>
            <a:r>
              <a:rPr lang="en-US" sz="2800" b="1" dirty="0" smtClean="0">
                <a:latin typeface="Modern No. 20"/>
                <a:ea typeface="Microsoft Himalaya"/>
                <a:cs typeface="Microsoft Himalaya"/>
              </a:rPr>
              <a:t>a  (5.3.1/6.4.2) .</a:t>
            </a:r>
            <a:r>
              <a:rPr lang="el-GR" sz="2800" b="1" dirty="0" smtClean="0">
                <a:latin typeface="Modern No. 20"/>
                <a:ea typeface="Microsoft Himalaya"/>
                <a:cs typeface="Microsoft Himalaya"/>
              </a:rPr>
              <a:t>π</a:t>
            </a:r>
            <a:r>
              <a:rPr lang="en-US" sz="2800" b="1" dirty="0" smtClean="0">
                <a:latin typeface="Modern No. 20"/>
                <a:ea typeface="Microsoft Himalaya"/>
                <a:cs typeface="Microsoft Himalaya"/>
              </a:rPr>
              <a:t>/2 </a:t>
            </a:r>
          </a:p>
          <a:p>
            <a:endParaRPr lang="en-US" sz="2800" b="1" dirty="0" smtClean="0">
              <a:latin typeface="Modern No. 20"/>
              <a:ea typeface="Microsoft Himalaya"/>
              <a:cs typeface="Microsoft Himalaya"/>
            </a:endParaRPr>
          </a:p>
          <a:p>
            <a:r>
              <a:rPr lang="en-US" sz="4000" b="1" dirty="0" smtClean="0">
                <a:latin typeface="Modern No. 20"/>
                <a:ea typeface="Microsoft Himalaya"/>
                <a:cs typeface="Microsoft Himalaya"/>
              </a:rPr>
              <a:t>=</a:t>
            </a:r>
            <a:r>
              <a:rPr lang="en-US" sz="3200" b="1" dirty="0" smtClean="0">
                <a:latin typeface="Modern No. 20"/>
                <a:ea typeface="Microsoft Himalaya"/>
                <a:cs typeface="Microsoft Himalaya"/>
              </a:rPr>
              <a:t>  5</a:t>
            </a:r>
            <a:r>
              <a:rPr lang="el-GR" sz="3200" b="1" dirty="0" smtClean="0">
                <a:latin typeface="Modern No. 20"/>
                <a:ea typeface="Microsoft Himalaya"/>
                <a:cs typeface="Microsoft Himalaya"/>
              </a:rPr>
              <a:t>π</a:t>
            </a:r>
            <a:r>
              <a:rPr lang="en-US" sz="3200" b="1" dirty="0" smtClean="0">
                <a:latin typeface="Modern No. 20"/>
                <a:ea typeface="Microsoft Himalaya"/>
                <a:cs typeface="Microsoft Himalaya"/>
              </a:rPr>
              <a:t>  </a:t>
            </a:r>
            <a:r>
              <a:rPr lang="en-US" sz="3200" b="1" dirty="0" smtClean="0">
                <a:latin typeface="Modern No. 20"/>
                <a:ea typeface="Microsoft Himalaya"/>
                <a:cs typeface="Microsoft Himalaya"/>
              </a:rPr>
              <a:t>a </a:t>
            </a:r>
            <a:endParaRPr lang="en-US" sz="2800" b="1" dirty="0" smtClean="0">
              <a:latin typeface="Century Gothic"/>
            </a:endParaRPr>
          </a:p>
        </p:txBody>
      </p:sp>
      <p:sp>
        <p:nvSpPr>
          <p:cNvPr id="6" name="TextBox 5"/>
          <p:cNvSpPr txBox="1"/>
          <p:nvPr/>
        </p:nvSpPr>
        <p:spPr>
          <a:xfrm>
            <a:off x="1093752" y="1000108"/>
            <a:ext cx="328936" cy="400110"/>
          </a:xfrm>
          <a:prstGeom prst="rect">
            <a:avLst/>
          </a:prstGeom>
          <a:noFill/>
        </p:spPr>
        <p:txBody>
          <a:bodyPr wrap="none" rtlCol="0">
            <a:spAutoFit/>
          </a:bodyPr>
          <a:lstStyle/>
          <a:p>
            <a:r>
              <a:rPr lang="en-US" sz="2000" b="1" i="1" dirty="0" smtClean="0"/>
              <a:t>2</a:t>
            </a:r>
            <a:endParaRPr lang="en-US" sz="2000" b="1" i="1" dirty="0"/>
          </a:p>
        </p:txBody>
      </p:sp>
      <p:sp>
        <p:nvSpPr>
          <p:cNvPr id="7" name="TextBox 6"/>
          <p:cNvSpPr txBox="1"/>
          <p:nvPr/>
        </p:nvSpPr>
        <p:spPr>
          <a:xfrm>
            <a:off x="6523040" y="928670"/>
            <a:ext cx="328936" cy="400110"/>
          </a:xfrm>
          <a:prstGeom prst="rect">
            <a:avLst/>
          </a:prstGeom>
          <a:noFill/>
        </p:spPr>
        <p:txBody>
          <a:bodyPr wrap="none" rtlCol="0">
            <a:spAutoFit/>
          </a:bodyPr>
          <a:lstStyle/>
          <a:p>
            <a:r>
              <a:rPr lang="en-US" sz="2000" b="1" dirty="0" smtClean="0"/>
              <a:t>3</a:t>
            </a:r>
            <a:endParaRPr lang="en-US" sz="2000" b="1" dirty="0"/>
          </a:p>
        </p:txBody>
      </p:sp>
      <p:sp>
        <p:nvSpPr>
          <p:cNvPr id="8" name="TextBox 7"/>
          <p:cNvSpPr txBox="1"/>
          <p:nvPr/>
        </p:nvSpPr>
        <p:spPr>
          <a:xfrm>
            <a:off x="4379900" y="1000108"/>
            <a:ext cx="328936" cy="400110"/>
          </a:xfrm>
          <a:prstGeom prst="rect">
            <a:avLst/>
          </a:prstGeom>
          <a:noFill/>
        </p:spPr>
        <p:txBody>
          <a:bodyPr wrap="none" rtlCol="0">
            <a:spAutoFit/>
          </a:bodyPr>
          <a:lstStyle/>
          <a:p>
            <a:r>
              <a:rPr lang="en-US" sz="2000" b="1" dirty="0" smtClean="0"/>
              <a:t>3</a:t>
            </a:r>
            <a:endParaRPr lang="en-US" sz="2000" b="1" dirty="0"/>
          </a:p>
        </p:txBody>
      </p:sp>
      <p:sp>
        <p:nvSpPr>
          <p:cNvPr id="9" name="TextBox 8"/>
          <p:cNvSpPr txBox="1"/>
          <p:nvPr/>
        </p:nvSpPr>
        <p:spPr>
          <a:xfrm>
            <a:off x="2879702" y="1000108"/>
            <a:ext cx="328936" cy="400110"/>
          </a:xfrm>
          <a:prstGeom prst="rect">
            <a:avLst/>
          </a:prstGeom>
          <a:noFill/>
        </p:spPr>
        <p:txBody>
          <a:bodyPr wrap="none" rtlCol="0">
            <a:spAutoFit/>
          </a:bodyPr>
          <a:lstStyle/>
          <a:p>
            <a:r>
              <a:rPr lang="en-US" sz="2000" b="1" dirty="0" smtClean="0"/>
              <a:t>3</a:t>
            </a:r>
            <a:endParaRPr lang="en-US" sz="2000" b="1" dirty="0"/>
          </a:p>
        </p:txBody>
      </p:sp>
      <p:sp>
        <p:nvSpPr>
          <p:cNvPr id="10" name="TextBox 9"/>
          <p:cNvSpPr txBox="1"/>
          <p:nvPr/>
        </p:nvSpPr>
        <p:spPr>
          <a:xfrm>
            <a:off x="5737222" y="1000108"/>
            <a:ext cx="401072" cy="400110"/>
          </a:xfrm>
          <a:prstGeom prst="rect">
            <a:avLst/>
          </a:prstGeom>
          <a:noFill/>
        </p:spPr>
        <p:txBody>
          <a:bodyPr wrap="none" rtlCol="0">
            <a:spAutoFit/>
          </a:bodyPr>
          <a:lstStyle/>
          <a:p>
            <a:r>
              <a:rPr lang="en-US" sz="2000" b="1" i="1" dirty="0" smtClean="0"/>
              <a:t>2 </a:t>
            </a:r>
            <a:endParaRPr lang="en-US" sz="2000" b="1" i="1" dirty="0"/>
          </a:p>
        </p:txBody>
      </p:sp>
      <p:sp>
        <p:nvSpPr>
          <p:cNvPr id="11" name="TextBox 10"/>
          <p:cNvSpPr txBox="1"/>
          <p:nvPr/>
        </p:nvSpPr>
        <p:spPr>
          <a:xfrm>
            <a:off x="4594214" y="1428736"/>
            <a:ext cx="327334" cy="400110"/>
          </a:xfrm>
          <a:prstGeom prst="rect">
            <a:avLst/>
          </a:prstGeom>
          <a:noFill/>
        </p:spPr>
        <p:txBody>
          <a:bodyPr wrap="none" rtlCol="0">
            <a:spAutoFit/>
          </a:bodyPr>
          <a:lstStyle/>
          <a:p>
            <a:r>
              <a:rPr lang="en-US" sz="2000" b="1" dirty="0" smtClean="0"/>
              <a:t>0</a:t>
            </a:r>
            <a:endParaRPr lang="en-US" sz="2000" b="1" dirty="0"/>
          </a:p>
        </p:txBody>
      </p:sp>
      <p:sp>
        <p:nvSpPr>
          <p:cNvPr id="12" name="TextBox 11"/>
          <p:cNvSpPr txBox="1"/>
          <p:nvPr/>
        </p:nvSpPr>
        <p:spPr>
          <a:xfrm>
            <a:off x="1379504" y="1428736"/>
            <a:ext cx="327334" cy="400110"/>
          </a:xfrm>
          <a:prstGeom prst="rect">
            <a:avLst/>
          </a:prstGeom>
          <a:noFill/>
        </p:spPr>
        <p:txBody>
          <a:bodyPr wrap="none" rtlCol="0">
            <a:spAutoFit/>
          </a:bodyPr>
          <a:lstStyle/>
          <a:p>
            <a:r>
              <a:rPr lang="en-US" sz="2000" b="1" dirty="0" smtClean="0"/>
              <a:t>0</a:t>
            </a:r>
            <a:endParaRPr lang="en-US" sz="2000" b="1" dirty="0"/>
          </a:p>
        </p:txBody>
      </p:sp>
      <p:sp>
        <p:nvSpPr>
          <p:cNvPr id="13" name="TextBox 12"/>
          <p:cNvSpPr txBox="1"/>
          <p:nvPr/>
        </p:nvSpPr>
        <p:spPr>
          <a:xfrm>
            <a:off x="4665652" y="357166"/>
            <a:ext cx="393056" cy="461665"/>
          </a:xfrm>
          <a:prstGeom prst="rect">
            <a:avLst/>
          </a:prstGeom>
          <a:noFill/>
        </p:spPr>
        <p:txBody>
          <a:bodyPr wrap="none" rtlCol="0">
            <a:spAutoFit/>
          </a:bodyPr>
          <a:lstStyle/>
          <a:p>
            <a:r>
              <a:rPr lang="el-GR" b="1" i="1" dirty="0" smtClean="0"/>
              <a:t>π</a:t>
            </a:r>
            <a:endParaRPr lang="en-US" b="1" i="1" dirty="0"/>
          </a:p>
        </p:txBody>
      </p:sp>
      <p:sp>
        <p:nvSpPr>
          <p:cNvPr id="14" name="TextBox 13"/>
          <p:cNvSpPr txBox="1"/>
          <p:nvPr/>
        </p:nvSpPr>
        <p:spPr>
          <a:xfrm>
            <a:off x="1450942" y="428604"/>
            <a:ext cx="393056" cy="461665"/>
          </a:xfrm>
          <a:prstGeom prst="rect">
            <a:avLst/>
          </a:prstGeom>
          <a:noFill/>
        </p:spPr>
        <p:txBody>
          <a:bodyPr wrap="none" rtlCol="0">
            <a:spAutoFit/>
          </a:bodyPr>
          <a:lstStyle/>
          <a:p>
            <a:r>
              <a:rPr lang="el-GR" b="1" i="1" dirty="0" smtClean="0"/>
              <a:t>π</a:t>
            </a:r>
            <a:endParaRPr lang="en-US" b="1" i="1" dirty="0"/>
          </a:p>
        </p:txBody>
      </p:sp>
      <p:sp>
        <p:nvSpPr>
          <p:cNvPr id="16" name="TextBox 15"/>
          <p:cNvSpPr txBox="1"/>
          <p:nvPr/>
        </p:nvSpPr>
        <p:spPr>
          <a:xfrm>
            <a:off x="2093884" y="2214554"/>
            <a:ext cx="328936" cy="400110"/>
          </a:xfrm>
          <a:prstGeom prst="rect">
            <a:avLst/>
          </a:prstGeom>
          <a:noFill/>
        </p:spPr>
        <p:txBody>
          <a:bodyPr wrap="none" rtlCol="0">
            <a:spAutoFit/>
          </a:bodyPr>
          <a:lstStyle/>
          <a:p>
            <a:r>
              <a:rPr lang="en-US" sz="2000" b="1" i="1" dirty="0" smtClean="0"/>
              <a:t>6</a:t>
            </a:r>
            <a:endParaRPr lang="en-US" sz="2000" b="1" i="1" dirty="0"/>
          </a:p>
        </p:txBody>
      </p:sp>
      <p:sp>
        <p:nvSpPr>
          <p:cNvPr id="17" name="TextBox 16"/>
          <p:cNvSpPr txBox="1"/>
          <p:nvPr/>
        </p:nvSpPr>
        <p:spPr>
          <a:xfrm>
            <a:off x="1236628" y="2214554"/>
            <a:ext cx="328936" cy="400110"/>
          </a:xfrm>
          <a:prstGeom prst="rect">
            <a:avLst/>
          </a:prstGeom>
          <a:noFill/>
        </p:spPr>
        <p:txBody>
          <a:bodyPr wrap="none" rtlCol="0">
            <a:spAutoFit/>
          </a:bodyPr>
          <a:lstStyle/>
          <a:p>
            <a:r>
              <a:rPr lang="en-US" sz="2000" b="1" i="1" dirty="0" smtClean="0"/>
              <a:t>3</a:t>
            </a:r>
            <a:endParaRPr lang="en-US" sz="2000" b="1" i="1" dirty="0"/>
          </a:p>
        </p:txBody>
      </p:sp>
      <p:sp>
        <p:nvSpPr>
          <p:cNvPr id="18" name="TextBox 17"/>
          <p:cNvSpPr txBox="1"/>
          <p:nvPr/>
        </p:nvSpPr>
        <p:spPr>
          <a:xfrm>
            <a:off x="1379504" y="2714620"/>
            <a:ext cx="328936" cy="400110"/>
          </a:xfrm>
          <a:prstGeom prst="rect">
            <a:avLst/>
          </a:prstGeom>
          <a:noFill/>
        </p:spPr>
        <p:txBody>
          <a:bodyPr wrap="none" rtlCol="0">
            <a:spAutoFit/>
          </a:bodyPr>
          <a:lstStyle/>
          <a:p>
            <a:r>
              <a:rPr lang="en-US" sz="2000" b="1" i="1" dirty="0" smtClean="0"/>
              <a:t>0</a:t>
            </a:r>
            <a:endParaRPr lang="en-US" sz="2000" b="1" i="1" dirty="0"/>
          </a:p>
        </p:txBody>
      </p:sp>
      <p:sp>
        <p:nvSpPr>
          <p:cNvPr id="19" name="TextBox 18"/>
          <p:cNvSpPr txBox="1"/>
          <p:nvPr/>
        </p:nvSpPr>
        <p:spPr>
          <a:xfrm>
            <a:off x="1522380" y="1714488"/>
            <a:ext cx="356188" cy="400110"/>
          </a:xfrm>
          <a:prstGeom prst="rect">
            <a:avLst/>
          </a:prstGeom>
          <a:noFill/>
        </p:spPr>
        <p:txBody>
          <a:bodyPr wrap="none" rtlCol="0">
            <a:spAutoFit/>
          </a:bodyPr>
          <a:lstStyle/>
          <a:p>
            <a:r>
              <a:rPr lang="el-GR" sz="2000" b="1" dirty="0" smtClean="0"/>
              <a:t>π</a:t>
            </a:r>
            <a:endParaRPr lang="en-US" sz="2000" b="1" dirty="0"/>
          </a:p>
        </p:txBody>
      </p:sp>
      <p:sp>
        <p:nvSpPr>
          <p:cNvPr id="21" name="TextBox 20"/>
          <p:cNvSpPr txBox="1"/>
          <p:nvPr/>
        </p:nvSpPr>
        <p:spPr>
          <a:xfrm>
            <a:off x="2236760" y="4071942"/>
            <a:ext cx="328936" cy="400110"/>
          </a:xfrm>
          <a:prstGeom prst="rect">
            <a:avLst/>
          </a:prstGeom>
          <a:noFill/>
        </p:spPr>
        <p:txBody>
          <a:bodyPr wrap="none" rtlCol="0">
            <a:spAutoFit/>
          </a:bodyPr>
          <a:lstStyle/>
          <a:p>
            <a:r>
              <a:rPr lang="en-US" sz="2000" b="1" i="1" dirty="0" smtClean="0"/>
              <a:t>6</a:t>
            </a:r>
            <a:endParaRPr lang="en-US" sz="2000" b="1" i="1" dirty="0"/>
          </a:p>
        </p:txBody>
      </p:sp>
      <p:sp>
        <p:nvSpPr>
          <p:cNvPr id="22" name="TextBox 21"/>
          <p:cNvSpPr txBox="1"/>
          <p:nvPr/>
        </p:nvSpPr>
        <p:spPr>
          <a:xfrm>
            <a:off x="1308066" y="4071942"/>
            <a:ext cx="328936" cy="400110"/>
          </a:xfrm>
          <a:prstGeom prst="rect">
            <a:avLst/>
          </a:prstGeom>
          <a:noFill/>
        </p:spPr>
        <p:txBody>
          <a:bodyPr wrap="none" rtlCol="0">
            <a:spAutoFit/>
          </a:bodyPr>
          <a:lstStyle/>
          <a:p>
            <a:r>
              <a:rPr lang="en-US" sz="2000" b="1" dirty="0" smtClean="0"/>
              <a:t>3</a:t>
            </a:r>
            <a:endParaRPr lang="en-US" sz="2000" b="1" dirty="0"/>
          </a:p>
        </p:txBody>
      </p:sp>
      <p:sp>
        <p:nvSpPr>
          <p:cNvPr id="23" name="TextBox 22"/>
          <p:cNvSpPr txBox="1"/>
          <p:nvPr/>
        </p:nvSpPr>
        <p:spPr>
          <a:xfrm>
            <a:off x="4094148" y="4000504"/>
            <a:ext cx="71438" cy="400110"/>
          </a:xfrm>
          <a:prstGeom prst="rect">
            <a:avLst/>
          </a:prstGeom>
          <a:noFill/>
        </p:spPr>
        <p:txBody>
          <a:bodyPr wrap="square" rtlCol="0">
            <a:spAutoFit/>
          </a:bodyPr>
          <a:lstStyle/>
          <a:p>
            <a:r>
              <a:rPr lang="en-US" sz="2000" b="1" dirty="0" smtClean="0"/>
              <a:t>3</a:t>
            </a:r>
            <a:endParaRPr lang="en-US" sz="2000" b="1" dirty="0"/>
          </a:p>
        </p:txBody>
      </p:sp>
      <p:sp>
        <p:nvSpPr>
          <p:cNvPr id="24" name="TextBox 23"/>
          <p:cNvSpPr txBox="1"/>
          <p:nvPr/>
        </p:nvSpPr>
        <p:spPr>
          <a:xfrm>
            <a:off x="1093752" y="5143512"/>
            <a:ext cx="401072" cy="400110"/>
          </a:xfrm>
          <a:prstGeom prst="rect">
            <a:avLst/>
          </a:prstGeom>
          <a:noFill/>
        </p:spPr>
        <p:txBody>
          <a:bodyPr wrap="none" rtlCol="0">
            <a:spAutoFit/>
          </a:bodyPr>
          <a:lstStyle/>
          <a:p>
            <a:r>
              <a:rPr lang="en-US" sz="2000" b="1" dirty="0" smtClean="0"/>
              <a:t> 2</a:t>
            </a:r>
            <a:endParaRPr lang="en-US" sz="2000" b="1" dirty="0"/>
          </a:p>
        </p:txBody>
      </p:sp>
      <p:sp>
        <p:nvSpPr>
          <p:cNvPr id="25" name="TextBox 24"/>
          <p:cNvSpPr txBox="1"/>
          <p:nvPr/>
        </p:nvSpPr>
        <p:spPr>
          <a:xfrm>
            <a:off x="1450942" y="5072074"/>
            <a:ext cx="444352" cy="461665"/>
          </a:xfrm>
          <a:prstGeom prst="rect">
            <a:avLst/>
          </a:prstGeom>
          <a:noFill/>
        </p:spPr>
        <p:txBody>
          <a:bodyPr wrap="none" rtlCol="0">
            <a:spAutoFit/>
          </a:bodyPr>
          <a:lstStyle/>
          <a:p>
            <a:r>
              <a:rPr lang="en-US" b="1" i="1" dirty="0" smtClean="0"/>
              <a:t> 3</a:t>
            </a:r>
            <a:endParaRPr lang="en-US" b="1"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dirty="0"/>
          </a:p>
        </p:txBody>
      </p:sp>
      <p:sp>
        <p:nvSpPr>
          <p:cNvPr id="5" name="TextBox 4"/>
          <p:cNvSpPr txBox="1"/>
          <p:nvPr/>
        </p:nvSpPr>
        <p:spPr>
          <a:xfrm>
            <a:off x="236496" y="500042"/>
            <a:ext cx="11715832" cy="3939540"/>
          </a:xfrm>
          <a:prstGeom prst="rect">
            <a:avLst/>
          </a:prstGeom>
          <a:noFill/>
        </p:spPr>
        <p:txBody>
          <a:bodyPr wrap="square" rtlCol="0">
            <a:spAutoFit/>
          </a:bodyPr>
          <a:lstStyle/>
          <a:p>
            <a:r>
              <a:rPr lang="en-GB" sz="3600" b="1" dirty="0" smtClean="0">
                <a:ln>
                  <a:solidFill>
                    <a:srgbClr val="C00000"/>
                  </a:solidFill>
                </a:ln>
              </a:rPr>
              <a:t>Surface Formulae for Parametric equation:- </a:t>
            </a:r>
            <a:r>
              <a:rPr lang="en-GB" sz="3200" b="1" dirty="0" smtClean="0"/>
              <a:t>The curved surface of the solid generated by the revolution about the x- axis of the area bounded by the curve x = f(t), y= </a:t>
            </a:r>
            <a:r>
              <a:rPr lang="en-GB" sz="3200" b="1" dirty="0" smtClean="0">
                <a:latin typeface="Modern No. 20"/>
              </a:rPr>
              <a:t>ø</a:t>
            </a:r>
            <a:r>
              <a:rPr lang="en-GB" sz="3200" b="1" dirty="0" smtClean="0"/>
              <a:t>(t), the x-axis and the ordinates at the points where t=a, t=b is </a:t>
            </a:r>
          </a:p>
          <a:p>
            <a:r>
              <a:rPr lang="en-GB" sz="6000" dirty="0" smtClean="0">
                <a:latin typeface="Modern No. 20"/>
              </a:rPr>
              <a:t>∫</a:t>
            </a:r>
            <a:r>
              <a:rPr lang="en-GB" sz="4000" b="1" dirty="0" smtClean="0">
                <a:latin typeface="Modern No. 20"/>
              </a:rPr>
              <a:t>2</a:t>
            </a:r>
            <a:r>
              <a:rPr lang="el-GR" sz="4000" b="1" dirty="0" smtClean="0">
                <a:latin typeface="Modern No. 20"/>
              </a:rPr>
              <a:t>π</a:t>
            </a:r>
            <a:r>
              <a:rPr lang="en-US" sz="4000" b="1" dirty="0" smtClean="0">
                <a:latin typeface="Modern No. 20"/>
              </a:rPr>
              <a:t>y (</a:t>
            </a:r>
            <a:r>
              <a:rPr lang="en-US" sz="4000" b="1" dirty="0" err="1" smtClean="0">
                <a:latin typeface="Modern No. 20"/>
              </a:rPr>
              <a:t>ds</a:t>
            </a:r>
            <a:r>
              <a:rPr lang="en-US" sz="4000" b="1" dirty="0" smtClean="0">
                <a:latin typeface="Modern No. 20"/>
              </a:rPr>
              <a:t>/</a:t>
            </a:r>
            <a:r>
              <a:rPr lang="en-US" sz="4000" b="1" dirty="0" err="1" smtClean="0">
                <a:latin typeface="Modern No. 20"/>
              </a:rPr>
              <a:t>dt</a:t>
            </a:r>
            <a:r>
              <a:rPr lang="en-US" sz="4000" b="1" dirty="0" smtClean="0">
                <a:latin typeface="Modern No. 20"/>
              </a:rPr>
              <a:t>) </a:t>
            </a:r>
            <a:r>
              <a:rPr lang="en-US" sz="4000" b="1" dirty="0" err="1" smtClean="0">
                <a:latin typeface="Modern No. 20"/>
              </a:rPr>
              <a:t>dt</a:t>
            </a:r>
            <a:r>
              <a:rPr lang="en-US" sz="4000" b="1" dirty="0" smtClean="0">
                <a:latin typeface="Modern No. 20"/>
              </a:rPr>
              <a:t> , where </a:t>
            </a:r>
            <a:r>
              <a:rPr lang="en-US" sz="4000" b="1" dirty="0" err="1" smtClean="0">
                <a:latin typeface="Modern No. 20"/>
              </a:rPr>
              <a:t>ds</a:t>
            </a:r>
            <a:r>
              <a:rPr lang="en-US" sz="4000" b="1" dirty="0" smtClean="0">
                <a:latin typeface="Modern No. 20"/>
              </a:rPr>
              <a:t>/</a:t>
            </a:r>
            <a:r>
              <a:rPr lang="en-US" sz="4000" b="1" dirty="0" err="1" smtClean="0">
                <a:latin typeface="Modern No. 20"/>
              </a:rPr>
              <a:t>dt</a:t>
            </a:r>
            <a:r>
              <a:rPr lang="en-US" sz="4000" b="1" dirty="0" smtClean="0">
                <a:latin typeface="Modern No. 20"/>
              </a:rPr>
              <a:t> = </a:t>
            </a:r>
            <a:r>
              <a:rPr lang="en-US" sz="6600" b="1" dirty="0" smtClean="0">
                <a:latin typeface="Modern No. 20"/>
              </a:rPr>
              <a:t>√</a:t>
            </a:r>
            <a:r>
              <a:rPr lang="en-US" sz="3600" b="1" dirty="0" smtClean="0">
                <a:latin typeface="Modern No. 20"/>
              </a:rPr>
              <a:t>(</a:t>
            </a:r>
            <a:r>
              <a:rPr lang="en-US" sz="3600" b="1" dirty="0" err="1" smtClean="0">
                <a:latin typeface="Modern No. 20"/>
              </a:rPr>
              <a:t>dx</a:t>
            </a:r>
            <a:r>
              <a:rPr lang="en-US" sz="3600" b="1" dirty="0" smtClean="0">
                <a:latin typeface="Modern No. 20"/>
              </a:rPr>
              <a:t>/</a:t>
            </a:r>
            <a:r>
              <a:rPr lang="en-US" sz="3600" b="1" dirty="0" err="1" smtClean="0">
                <a:latin typeface="Modern No. 20"/>
              </a:rPr>
              <a:t>dt</a:t>
            </a:r>
            <a:r>
              <a:rPr lang="en-US" sz="3600" b="1" dirty="0" smtClean="0">
                <a:latin typeface="Modern No. 20"/>
              </a:rPr>
              <a:t>) + (</a:t>
            </a:r>
            <a:r>
              <a:rPr lang="en-US" sz="3600" b="1" dirty="0" err="1" smtClean="0">
                <a:latin typeface="Modern No. 20"/>
              </a:rPr>
              <a:t>dy</a:t>
            </a:r>
            <a:r>
              <a:rPr lang="en-US" sz="3600" b="1" dirty="0" smtClean="0">
                <a:latin typeface="Modern No. 20"/>
              </a:rPr>
              <a:t>/</a:t>
            </a:r>
            <a:r>
              <a:rPr lang="en-US" sz="3600" b="1" dirty="0" err="1" smtClean="0">
                <a:latin typeface="Modern No. 20"/>
              </a:rPr>
              <a:t>dt</a:t>
            </a:r>
            <a:r>
              <a:rPr lang="en-US" sz="3600" b="1" dirty="0" smtClean="0">
                <a:latin typeface="Modern No. 20"/>
              </a:rPr>
              <a:t>)</a:t>
            </a:r>
            <a:endParaRPr lang="en-GB" sz="3200" b="1" dirty="0" smtClean="0"/>
          </a:p>
          <a:p>
            <a:r>
              <a:rPr lang="en-GB" sz="2000" b="1" dirty="0" smtClean="0"/>
              <a:t>    </a:t>
            </a:r>
            <a:endParaRPr lang="en-US" sz="2000" dirty="0"/>
          </a:p>
        </p:txBody>
      </p:sp>
      <p:sp>
        <p:nvSpPr>
          <p:cNvPr id="6" name="TextBox 5"/>
          <p:cNvSpPr txBox="1"/>
          <p:nvPr/>
        </p:nvSpPr>
        <p:spPr>
          <a:xfrm>
            <a:off x="236496" y="3786190"/>
            <a:ext cx="421910" cy="523220"/>
          </a:xfrm>
          <a:prstGeom prst="rect">
            <a:avLst/>
          </a:prstGeom>
          <a:noFill/>
        </p:spPr>
        <p:txBody>
          <a:bodyPr wrap="none" rtlCol="0">
            <a:spAutoFit/>
          </a:bodyPr>
          <a:lstStyle/>
          <a:p>
            <a:r>
              <a:rPr lang="en-US" sz="2800" b="1" dirty="0" smtClean="0"/>
              <a:t>a</a:t>
            </a:r>
            <a:endParaRPr lang="en-US" sz="2800" b="1" dirty="0"/>
          </a:p>
        </p:txBody>
      </p:sp>
      <p:sp>
        <p:nvSpPr>
          <p:cNvPr id="7" name="TextBox 6"/>
          <p:cNvSpPr txBox="1"/>
          <p:nvPr/>
        </p:nvSpPr>
        <p:spPr>
          <a:xfrm>
            <a:off x="593686" y="2928934"/>
            <a:ext cx="421910" cy="523220"/>
          </a:xfrm>
          <a:prstGeom prst="rect">
            <a:avLst/>
          </a:prstGeom>
          <a:noFill/>
        </p:spPr>
        <p:txBody>
          <a:bodyPr wrap="none" rtlCol="0">
            <a:spAutoFit/>
          </a:bodyPr>
          <a:lstStyle/>
          <a:p>
            <a:r>
              <a:rPr lang="en-US" sz="2800" b="1" dirty="0" smtClean="0"/>
              <a:t>b</a:t>
            </a:r>
            <a:endParaRPr lang="en-US" sz="2800" b="1" dirty="0"/>
          </a:p>
        </p:txBody>
      </p:sp>
      <p:sp>
        <p:nvSpPr>
          <p:cNvPr id="8" name="Minus 7"/>
          <p:cNvSpPr/>
          <p:nvPr/>
        </p:nvSpPr>
        <p:spPr>
          <a:xfrm>
            <a:off x="6308726" y="3286124"/>
            <a:ext cx="414340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094676" y="3286124"/>
            <a:ext cx="354584" cy="461665"/>
          </a:xfrm>
          <a:prstGeom prst="rect">
            <a:avLst/>
          </a:prstGeom>
          <a:noFill/>
        </p:spPr>
        <p:txBody>
          <a:bodyPr wrap="none" rtlCol="0">
            <a:spAutoFit/>
          </a:bodyPr>
          <a:lstStyle/>
          <a:p>
            <a:r>
              <a:rPr lang="en-US" b="1" dirty="0" smtClean="0"/>
              <a:t>2</a:t>
            </a:r>
            <a:endParaRPr lang="en-US" b="1" dirty="0"/>
          </a:p>
        </p:txBody>
      </p:sp>
      <p:sp>
        <p:nvSpPr>
          <p:cNvPr id="10" name="TextBox 9"/>
          <p:cNvSpPr txBox="1"/>
          <p:nvPr/>
        </p:nvSpPr>
        <p:spPr>
          <a:xfrm>
            <a:off x="9666312" y="3214686"/>
            <a:ext cx="357190" cy="461665"/>
          </a:xfrm>
          <a:prstGeom prst="rect">
            <a:avLst/>
          </a:prstGeom>
          <a:noFill/>
        </p:spPr>
        <p:txBody>
          <a:bodyPr wrap="square" rtlCol="0">
            <a:spAutoFit/>
          </a:bodyPr>
          <a:lstStyle/>
          <a:p>
            <a:r>
              <a:rPr lang="en-US" b="1" dirty="0" smtClean="0"/>
              <a:t>2</a:t>
            </a:r>
            <a:endParaRPr lang="en-US"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dirty="0"/>
          </a:p>
        </p:txBody>
      </p:sp>
      <p:sp>
        <p:nvSpPr>
          <p:cNvPr id="3" name="TextBox 2"/>
          <p:cNvSpPr txBox="1"/>
          <p:nvPr/>
        </p:nvSpPr>
        <p:spPr>
          <a:xfrm>
            <a:off x="593686" y="571480"/>
            <a:ext cx="11072890" cy="5201424"/>
          </a:xfrm>
          <a:prstGeom prst="rect">
            <a:avLst/>
          </a:prstGeom>
          <a:noFill/>
        </p:spPr>
        <p:txBody>
          <a:bodyPr wrap="square" rtlCol="0">
            <a:spAutoFit/>
          </a:bodyPr>
          <a:lstStyle/>
          <a:p>
            <a:r>
              <a:rPr lang="en-US" sz="3600" b="1" cap="all" dirty="0" smtClean="0">
                <a:ln w="9000" cmpd="sng">
                  <a:solidFill>
                    <a:srgbClr val="FF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odern No. 20" pitchFamily="18" charset="0"/>
              </a:rPr>
              <a:t>Surface of a solid of Revolution :- </a:t>
            </a:r>
            <a:r>
              <a:rPr lang="en-US" sz="3600" b="1" dirty="0" smtClean="0">
                <a:latin typeface="Modern No. 20" pitchFamily="18" charset="0"/>
              </a:rPr>
              <a:t>The curved surface of the solid generated by the revolution about the x- axis, of the area bounded by the curve y = f(x), the x- axis and the ordinates x=a, x=b is </a:t>
            </a:r>
            <a:endParaRPr lang="en-US" b="1" dirty="0" smtClean="0">
              <a:latin typeface="Modern No. 20" pitchFamily="18" charset="0"/>
            </a:endParaRPr>
          </a:p>
          <a:p>
            <a:endParaRPr lang="en-US" dirty="0" smtClean="0"/>
          </a:p>
          <a:p>
            <a:r>
              <a:rPr lang="en-US" sz="6000" dirty="0" smtClean="0">
                <a:latin typeface="Modern No. 20"/>
              </a:rPr>
              <a:t>∫</a:t>
            </a:r>
            <a:r>
              <a:rPr lang="en-US" dirty="0" smtClean="0">
                <a:latin typeface="Modern No. 20"/>
              </a:rPr>
              <a:t> </a:t>
            </a:r>
            <a:r>
              <a:rPr lang="en-US" sz="3200" b="1" dirty="0" smtClean="0">
                <a:latin typeface="Modern No. 20"/>
              </a:rPr>
              <a:t>2</a:t>
            </a:r>
            <a:r>
              <a:rPr lang="el-GR" sz="3200" b="1" dirty="0" smtClean="0">
                <a:latin typeface="Modern No. 20"/>
              </a:rPr>
              <a:t>π</a:t>
            </a:r>
            <a:r>
              <a:rPr lang="en-US" sz="3200" b="1" dirty="0" smtClean="0">
                <a:latin typeface="Modern No. 20"/>
              </a:rPr>
              <a:t>y </a:t>
            </a:r>
            <a:r>
              <a:rPr lang="en-US" sz="3200" b="1" dirty="0" err="1" smtClean="0">
                <a:latin typeface="Modern No. 20"/>
              </a:rPr>
              <a:t>ds</a:t>
            </a:r>
            <a:r>
              <a:rPr lang="en-US" sz="3200" b="1" dirty="0" smtClean="0">
                <a:latin typeface="Modern No. 20"/>
              </a:rPr>
              <a:t> </a:t>
            </a:r>
            <a:endParaRPr lang="en-US" b="1" dirty="0" smtClean="0">
              <a:latin typeface="Modern No. 20"/>
            </a:endParaRPr>
          </a:p>
          <a:p>
            <a:endParaRPr lang="en-US" dirty="0" smtClean="0">
              <a:latin typeface="Modern No. 20"/>
            </a:endParaRPr>
          </a:p>
          <a:p>
            <a:r>
              <a:rPr lang="en-US" sz="4000" b="1" dirty="0" smtClean="0">
                <a:latin typeface="Modern No. 20"/>
              </a:rPr>
              <a:t>Where s is the length of the arc of the curve measured from a fixed point on it to any point (</a:t>
            </a:r>
            <a:r>
              <a:rPr lang="en-US" sz="4000" b="1" dirty="0" err="1" smtClean="0">
                <a:latin typeface="Modern No. 20"/>
              </a:rPr>
              <a:t>x,y</a:t>
            </a:r>
            <a:r>
              <a:rPr lang="en-US" sz="4000" b="1" dirty="0" smtClean="0">
                <a:latin typeface="Modern No. 20"/>
              </a:rPr>
              <a:t>) .</a:t>
            </a:r>
            <a:endParaRPr lang="en-US" sz="4000" b="1" dirty="0"/>
          </a:p>
        </p:txBody>
      </p:sp>
      <p:sp>
        <p:nvSpPr>
          <p:cNvPr id="4" name="TextBox 3"/>
          <p:cNvSpPr txBox="1"/>
          <p:nvPr/>
        </p:nvSpPr>
        <p:spPr>
          <a:xfrm>
            <a:off x="522248" y="4000504"/>
            <a:ext cx="827471" cy="400110"/>
          </a:xfrm>
          <a:prstGeom prst="rect">
            <a:avLst/>
          </a:prstGeom>
          <a:noFill/>
        </p:spPr>
        <p:txBody>
          <a:bodyPr wrap="none" rtlCol="0">
            <a:spAutoFit/>
          </a:bodyPr>
          <a:lstStyle/>
          <a:p>
            <a:r>
              <a:rPr lang="en-US" sz="2000" b="1" i="1" dirty="0" smtClean="0"/>
              <a:t>X = a</a:t>
            </a:r>
            <a:endParaRPr lang="en-US" sz="2000" b="1" i="1" dirty="0"/>
          </a:p>
        </p:txBody>
      </p:sp>
      <p:sp>
        <p:nvSpPr>
          <p:cNvPr id="5" name="TextBox 4"/>
          <p:cNvSpPr txBox="1"/>
          <p:nvPr/>
        </p:nvSpPr>
        <p:spPr>
          <a:xfrm>
            <a:off x="665124" y="2928934"/>
            <a:ext cx="827471" cy="400110"/>
          </a:xfrm>
          <a:prstGeom prst="rect">
            <a:avLst/>
          </a:prstGeom>
          <a:noFill/>
        </p:spPr>
        <p:txBody>
          <a:bodyPr wrap="none" rtlCol="0">
            <a:spAutoFit/>
          </a:bodyPr>
          <a:lstStyle/>
          <a:p>
            <a:r>
              <a:rPr lang="en-US" sz="2000" b="1" i="1" dirty="0" smtClean="0"/>
              <a:t>X = b</a:t>
            </a:r>
            <a:endParaRPr lang="en-US" sz="2000" b="1"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8528" y="1357298"/>
            <a:ext cx="7008574" cy="627074"/>
          </a:xfrm>
        </p:spPr>
        <p:txBody>
          <a:bodyPr>
            <a:noAutofit/>
          </a:bodyPr>
          <a:lstStyle/>
          <a:p>
            <a:r>
              <a:rPr lang="en-US" sz="8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you</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 Placeholder 2"/>
          <p:cNvSpPr>
            <a:spLocks noGrp="1"/>
          </p:cNvSpPr>
          <p:nvPr>
            <p:ph type="body" idx="1"/>
          </p:nvPr>
        </p:nvSpPr>
        <p:spPr>
          <a:xfrm>
            <a:off x="1236628" y="1285860"/>
            <a:ext cx="7008574" cy="1296987"/>
          </a:xfrm>
        </p:spPr>
        <p:txBody>
          <a:bodyPr>
            <a:noAutofit/>
          </a:bodyPr>
          <a:lstStyle/>
          <a:p>
            <a:r>
              <a:rPr lang="en-US" sz="8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Thank</a:t>
            </a:r>
            <a:endParaRPr lang="en-US" sz="8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tf02787940_win32">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xmlns="" name="Office_12786181_TF02787940" id="{1798802C-84EE-40F8-AA82-749FCB0DAB40}" vid="{E03FD201-C9ED-47D9-B1F3-097360176F4C}"/>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B558C7-619B-49BE-9097-7FCBDADD4ECE}">
  <ds:schemaRefs>
    <ds:schemaRef ds:uri="http://schemas.microsoft.com/sharepoint/v3/contenttype/forms"/>
  </ds:schemaRefs>
</ds:datastoreItem>
</file>

<file path=customXml/itemProps3.xml><?xml version="1.0" encoding="utf-8"?>
<ds:datastoreItem xmlns:ds="http://schemas.openxmlformats.org/officeDocument/2006/customXml" ds:itemID="{F301D382-32B0-43EE-932C-28906AF37617}">
  <ds:schemaRefs>
    <ds:schemaRef ds:uri="http://schemas.microsoft.com/office/2006/metadata/properties"/>
    <ds:schemaRef ds:uri="http://schemas.microsoft.com/office/infopath/2007/PartnerControls"/>
    <ds:schemaRef ds:uri="4873beb7-5857-4685-be1f-d57550cc96cc"/>
  </ds:schemaRefs>
</ds:datastoreItem>
</file>

<file path=docProps/app.xml><?xml version="1.0" encoding="utf-8"?>
<Properties xmlns="http://schemas.openxmlformats.org/officeDocument/2006/extended-properties" xmlns:vt="http://schemas.openxmlformats.org/officeDocument/2006/docPropsVTypes">
  <Template>tf02787940_win32</Template>
  <TotalTime>0</TotalTime>
  <Words>693</Words>
  <Application>Microsoft Office PowerPoint</Application>
  <PresentationFormat>Custom</PresentationFormat>
  <Paragraphs>111</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tf02787940_win32</vt:lpstr>
      <vt:lpstr>Department Of  Mathematics </vt:lpstr>
      <vt:lpstr>Course Description</vt:lpstr>
      <vt:lpstr>Solid of Revolution :- If a plane area is revolved about a fixed straight line in its own plane then the body so generated by the plane area is called the solid of revolution and the surface generated by the boundary of the plane is called the surface of revolution.  Axis of revolution :- The fixed line about which the plane area rotates is called the axis of revolution.       </vt:lpstr>
      <vt:lpstr>Volume Formulae for Parametric equations:-</vt:lpstr>
      <vt:lpstr>Slide 5</vt:lpstr>
      <vt:lpstr>Slide 6</vt:lpstr>
      <vt:lpstr>Slide 7</vt:lpstr>
      <vt:lpstr>Slide 8</vt:lpstr>
      <vt:lpstr>Slide 9</vt:lpstr>
      <vt:lpstr>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2022-07-05T13:56:53Z</dcterms:created>
  <dcterms:modified xsi:type="dcterms:W3CDTF">2022-07-07T05:57:06Z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